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896" r:id="rId1"/>
  </p:sldMasterIdLst>
  <p:sldIdLst>
    <p:sldId id="256" r:id="rId2"/>
    <p:sldId id="278" r:id="rId3"/>
    <p:sldId id="262" r:id="rId4"/>
    <p:sldId id="266" r:id="rId5"/>
    <p:sldId id="267" r:id="rId6"/>
    <p:sldId id="257" r:id="rId7"/>
    <p:sldId id="268" r:id="rId8"/>
    <p:sldId id="269" r:id="rId9"/>
    <p:sldId id="270" r:id="rId10"/>
    <p:sldId id="271" r:id="rId11"/>
    <p:sldId id="272" r:id="rId12"/>
    <p:sldId id="273" r:id="rId13"/>
    <p:sldId id="274" r:id="rId14"/>
    <p:sldId id="275" r:id="rId15"/>
    <p:sldId id="276" r:id="rId16"/>
    <p:sldId id="277" r:id="rId17"/>
    <p:sldId id="263" r:id="rId18"/>
  </p:sldIdLst>
  <p:sldSz cx="9144000" cy="6858000" type="screen4x3"/>
  <p:notesSz cx="6742113" cy="987266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09" d="100"/>
          <a:sy n="109" d="100"/>
        </p:scale>
        <p:origin x="167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36346" y="1788454"/>
            <a:ext cx="6270922" cy="2098226"/>
          </a:xfrm>
        </p:spPr>
        <p:txBody>
          <a:bodyPr anchor="b">
            <a:noAutofit/>
          </a:bodyPr>
          <a:lstStyle>
            <a:lvl1pPr algn="ctr">
              <a:defRPr sz="6000" cap="all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09930" y="3956280"/>
            <a:ext cx="5123755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64644" y="6453386"/>
            <a:ext cx="1205958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E75F3C10-7EBC-3D4F-9B69-89861810F810}" type="datetimeFigureOut">
              <a:rPr lang="en-US" smtClean="0"/>
              <a:t>5/13/2020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38041" y="6453386"/>
            <a:ext cx="5267533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373012" y="6453386"/>
            <a:ext cx="1197219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DFC16BF6-4283-774B-92F5-48D5DA940ECC}" type="slidenum">
              <a:rPr lang="en-US" smtClean="0"/>
              <a:t>‹#›</a:t>
            </a:fld>
            <a:endParaRPr lang="en-US"/>
          </a:p>
        </p:txBody>
      </p:sp>
      <p:grpSp>
        <p:nvGrpSpPr>
          <p:cNvPr id="8" name="Group 7"/>
          <p:cNvGrpSpPr/>
          <p:nvPr/>
        </p:nvGrpSpPr>
        <p:grpSpPr>
          <a:xfrm>
            <a:off x="564643" y="744469"/>
            <a:ext cx="8005589" cy="5349671"/>
            <a:chOff x="564643" y="744469"/>
            <a:chExt cx="8005589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6113972" y="1685652"/>
              <a:ext cx="2456260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357"/>
                  </a:lnTo>
                  <a:lnTo>
                    <a:pt x="8761" y="935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564643" y="744469"/>
              <a:ext cx="2456505" cy="4408488"/>
            </a:xfrm>
            <a:custGeom>
              <a:avLst/>
              <a:gdLst/>
              <a:ahLst/>
              <a:cxnLst/>
              <a:rect l="l" t="t" r="r" b="b"/>
              <a:pathLst>
                <a:path w="10001" h="10000">
                  <a:moveTo>
                    <a:pt x="8762" y="0"/>
                  </a:moveTo>
                  <a:lnTo>
                    <a:pt x="10001" y="0"/>
                  </a:lnTo>
                  <a:lnTo>
                    <a:pt x="10001" y="10000"/>
                  </a:lnTo>
                  <a:lnTo>
                    <a:pt x="1" y="10000"/>
                  </a:lnTo>
                  <a:cubicBezTo>
                    <a:pt x="-2" y="9766"/>
                    <a:pt x="4" y="9586"/>
                    <a:pt x="1" y="9352"/>
                  </a:cubicBezTo>
                  <a:lnTo>
                    <a:pt x="8762" y="9346"/>
                  </a:lnTo>
                  <a:lnTo>
                    <a:pt x="8762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7881135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8700" y="2295526"/>
            <a:ext cx="7200900" cy="3571875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5F3C10-7EBC-3D4F-9B69-89861810F810}" type="datetimeFigureOut">
              <a:rPr lang="en-US" smtClean="0"/>
              <a:t>5/13/2020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C16BF6-4283-774B-92F5-48D5DA940E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1480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80797" y="624156"/>
            <a:ext cx="1490950" cy="52432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8700" y="624156"/>
            <a:ext cx="5724525" cy="5243244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5F3C10-7EBC-3D4F-9B69-89861810F810}" type="datetimeFigureOut">
              <a:rPr lang="en-US" smtClean="0"/>
              <a:t>5/13/2020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C16BF6-4283-774B-92F5-48D5DA940E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41080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5F3C10-7EBC-3D4F-9B69-89861810F810}" type="datetimeFigureOut">
              <a:rPr lang="en-US" smtClean="0"/>
              <a:t>5/13/2020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C16BF6-4283-774B-92F5-48D5DA940E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69172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3769" y="1301361"/>
            <a:ext cx="7209728" cy="2852737"/>
          </a:xfrm>
        </p:spPr>
        <p:txBody>
          <a:bodyPr anchor="b">
            <a:normAutofit/>
          </a:bodyPr>
          <a:lstStyle>
            <a:lvl1pPr algn="r">
              <a:defRPr sz="6000" cap="all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3769" y="4216328"/>
            <a:ext cx="7209728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chemeClr val="tx2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54181" y="6453386"/>
            <a:ext cx="1216807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75F3C10-7EBC-3D4F-9B69-89861810F810}" type="datetimeFigureOut">
              <a:rPr lang="en-US" smtClean="0"/>
              <a:t>5/13/2020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38234" y="6453386"/>
            <a:ext cx="5267533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373012" y="6453386"/>
            <a:ext cx="119721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DFC16BF6-4283-774B-92F5-48D5DA940ECC}" type="slidenum">
              <a:rPr lang="en-US" smtClean="0"/>
              <a:t>‹#›</a:t>
            </a:fld>
            <a:endParaRPr lang="en-US"/>
          </a:p>
        </p:txBody>
      </p:sp>
      <p:sp>
        <p:nvSpPr>
          <p:cNvPr id="7" name="Freeform 6"/>
          <p:cNvSpPr/>
          <p:nvPr/>
        </p:nvSpPr>
        <p:spPr bwMode="auto">
          <a:xfrm>
            <a:off x="6113972" y="1685652"/>
            <a:ext cx="2456260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8" name="Freeform 7" title="Crop Mark"/>
          <p:cNvSpPr/>
          <p:nvPr/>
        </p:nvSpPr>
        <p:spPr bwMode="auto">
          <a:xfrm>
            <a:off x="6113972" y="1685652"/>
            <a:ext cx="2456260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35784872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8700" y="2286000"/>
            <a:ext cx="3335840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94052" y="2286000"/>
            <a:ext cx="3335840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5F3C10-7EBC-3D4F-9B69-89861810F810}" type="datetimeFigureOut">
              <a:rPr lang="en-US" smtClean="0"/>
              <a:t>5/13/2020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C16BF6-4283-774B-92F5-48D5DA940E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7795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8700" y="685800"/>
            <a:ext cx="72009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8700" y="2340230"/>
            <a:ext cx="3335840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2400" b="0" baseline="0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8700" y="3305208"/>
            <a:ext cx="3335839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93760" y="2349754"/>
            <a:ext cx="3335840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2400" b="0" baseline="0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93760" y="3305208"/>
            <a:ext cx="3335840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5F3C10-7EBC-3D4F-9B69-89861810F810}" type="datetimeFigureOut">
              <a:rPr lang="en-US" smtClean="0"/>
              <a:t>5/13/2020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C16BF6-4283-774B-92F5-48D5DA940E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87782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5F3C10-7EBC-3D4F-9B69-89861810F810}" type="datetimeFigureOut">
              <a:rPr lang="en-US" smtClean="0"/>
              <a:t>5/13/2020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C16BF6-4283-774B-92F5-48D5DA940E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55387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5F3C10-7EBC-3D4F-9B69-89861810F810}" type="datetimeFigureOut">
              <a:rPr lang="en-US" smtClean="0"/>
              <a:t>5/13/2020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C16BF6-4283-774B-92F5-48D5DA940E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93899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397764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2925" y="685800"/>
            <a:ext cx="289179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400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92015" y="685801"/>
            <a:ext cx="3909060" cy="5175250"/>
          </a:xfrm>
        </p:spPr>
        <p:txBody>
          <a:bodyPr/>
          <a:lstStyle>
            <a:lvl1pPr>
              <a:defRPr sz="1500"/>
            </a:lvl1pPr>
            <a:lvl2pPr>
              <a:defRPr sz="1500"/>
            </a:lvl2pPr>
            <a:lvl3pPr>
              <a:defRPr sz="1350"/>
            </a:lvl3pPr>
            <a:lvl4pPr>
              <a:defRPr sz="135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2925" y="2856344"/>
            <a:ext cx="2891790" cy="3011056"/>
          </a:xfrm>
        </p:spPr>
        <p:txBody>
          <a:bodyPr>
            <a:normAutofit/>
          </a:bodyPr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42925" y="6453386"/>
            <a:ext cx="90342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75F3C10-7EBC-3D4F-9B69-89861810F810}" type="datetimeFigureOut">
              <a:rPr lang="en-US" smtClean="0"/>
              <a:t>5/13/2020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654459" y="6453386"/>
            <a:ext cx="1780256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412355" y="6453386"/>
            <a:ext cx="119721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DFC16BF6-4283-774B-92F5-48D5DA940ECC}" type="slidenum">
              <a:rPr lang="en-US" smtClean="0"/>
              <a:t>‹#›</a:t>
            </a:fld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3977640" y="376"/>
            <a:ext cx="17145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 title="Divider Bar"/>
          <p:cNvSpPr/>
          <p:nvPr/>
        </p:nvSpPr>
        <p:spPr>
          <a:xfrm>
            <a:off x="3977640" y="376"/>
            <a:ext cx="17145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5740611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397764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2925" y="685800"/>
            <a:ext cx="289179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4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149090" y="1"/>
            <a:ext cx="4994910" cy="6857999"/>
          </a:xfrm>
        </p:spPr>
        <p:txBody>
          <a:bodyPr anchor="t">
            <a:normAutofit/>
          </a:bodyPr>
          <a:lstStyle>
            <a:lvl1pPr marL="0" indent="0">
              <a:buNone/>
              <a:defRPr sz="1500"/>
            </a:lvl1pPr>
            <a:lvl2pPr marL="342900" indent="0">
              <a:buNone/>
              <a:defRPr sz="1500"/>
            </a:lvl2pPr>
            <a:lvl3pPr marL="685800" indent="0">
              <a:buNone/>
              <a:defRPr sz="15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2925" y="2855968"/>
            <a:ext cx="2891790" cy="3011432"/>
          </a:xfrm>
        </p:spPr>
        <p:txBody>
          <a:bodyPr>
            <a:normAutofit/>
          </a:bodyPr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42925" y="6453386"/>
            <a:ext cx="90342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75F3C10-7EBC-3D4F-9B69-89861810F810}" type="datetimeFigureOut">
              <a:rPr lang="en-US" smtClean="0"/>
              <a:t>5/13/2020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654459" y="6453386"/>
            <a:ext cx="1780256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412355" y="6453386"/>
            <a:ext cx="119721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DFC16BF6-4283-774B-92F5-48D5DA940ECC}" type="slidenum">
              <a:rPr lang="en-US" smtClean="0"/>
              <a:t>‹#›</a:t>
            </a:fld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3977640" y="376"/>
            <a:ext cx="17145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 title="Divider Bar"/>
          <p:cNvSpPr/>
          <p:nvPr/>
        </p:nvSpPr>
        <p:spPr>
          <a:xfrm>
            <a:off x="3977640" y="376"/>
            <a:ext cx="17145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4419669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8700" y="685800"/>
            <a:ext cx="72009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8700" y="2286000"/>
            <a:ext cx="72009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42987" y="6453386"/>
            <a:ext cx="903429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aseline="0">
                <a:solidFill>
                  <a:schemeClr val="tx2"/>
                </a:solidFill>
              </a:defRPr>
            </a:lvl1pPr>
          </a:lstStyle>
          <a:p>
            <a:fld id="{E75F3C10-7EBC-3D4F-9B69-89861810F810}" type="datetimeFigureOut">
              <a:rPr lang="en-US" smtClean="0"/>
              <a:t>5/13/2020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170173" y="6453386"/>
            <a:ext cx="4710623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aseline="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104552" y="6453386"/>
            <a:ext cx="1197219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aseline="0">
                <a:solidFill>
                  <a:schemeClr val="tx2"/>
                </a:solidFill>
              </a:defRPr>
            </a:lvl1pPr>
          </a:lstStyle>
          <a:p>
            <a:fld id="{DFC16BF6-4283-774B-92F5-48D5DA940ECC}" type="slidenum">
              <a:rPr lang="en-US" smtClean="0"/>
              <a:t>‹#›</a:t>
            </a:fld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358571" y="376"/>
            <a:ext cx="17145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 title="Side bar"/>
          <p:cNvSpPr/>
          <p:nvPr/>
        </p:nvSpPr>
        <p:spPr>
          <a:xfrm>
            <a:off x="358571" y="376"/>
            <a:ext cx="17145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4849993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97" r:id="rId1"/>
    <p:sldLayoutId id="2147483898" r:id="rId2"/>
    <p:sldLayoutId id="2147483899" r:id="rId3"/>
    <p:sldLayoutId id="2147483900" r:id="rId4"/>
    <p:sldLayoutId id="2147483901" r:id="rId5"/>
    <p:sldLayoutId id="2147483902" r:id="rId6"/>
    <p:sldLayoutId id="2147483903" r:id="rId7"/>
    <p:sldLayoutId id="2147483904" r:id="rId8"/>
    <p:sldLayoutId id="2147483905" r:id="rId9"/>
    <p:sldLayoutId id="2147483906" r:id="rId10"/>
    <p:sldLayoutId id="2147483907" r:id="rId11"/>
  </p:sldLayoutIdLst>
  <p:txStyles>
    <p:titleStyle>
      <a:lvl1pPr algn="l" defTabSz="6858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6858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6912">
          <p15:clr>
            <a:srgbClr val="F26B43"/>
          </p15:clr>
        </p15:guide>
        <p15:guide id="2" pos="936">
          <p15:clr>
            <a:srgbClr val="F26B43"/>
          </p15:clr>
        </p15:guide>
        <p15:guide id="3" pos="864">
          <p15:clr>
            <a:srgbClr val="F26B43"/>
          </p15:clr>
        </p15:guide>
        <p15:guide id="0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5" orient="horz" pos="3696">
          <p15:clr>
            <a:srgbClr val="F26B43"/>
          </p15:clr>
        </p15:guide>
        <p15:guide id="6" orient="horz" pos="432">
          <p15:clr>
            <a:srgbClr val="F26B43"/>
          </p15:clr>
        </p15:guide>
        <p15:guide id="7" orient="horz" pos="1512">
          <p15:clr>
            <a:srgbClr val="F26B43"/>
          </p15:clr>
        </p15:guide>
        <p15:guide id="8" pos="5184">
          <p15:clr>
            <a:srgbClr val="F26B43"/>
          </p15:clr>
        </p15:guide>
        <p15:guide id="9" pos="702">
          <p15:clr>
            <a:srgbClr val="F26B43"/>
          </p15:clr>
        </p15:guide>
        <p15:guide id="10" pos="648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subTitle" idx="1"/>
          </p:nvPr>
        </p:nvSpPr>
        <p:spPr>
          <a:xfrm>
            <a:off x="1161143" y="2000668"/>
            <a:ext cx="6952344" cy="2346709"/>
          </a:xfrm>
        </p:spPr>
        <p:txBody>
          <a:bodyPr>
            <a:normAutofit/>
          </a:bodyPr>
          <a:lstStyle/>
          <a:p>
            <a:pPr algn="just">
              <a:lnSpc>
                <a:spcPct val="120000"/>
              </a:lnSpc>
            </a:pPr>
            <a:endParaRPr lang="ka-GE" sz="2400" b="1" dirty="0" smtClean="0">
              <a:solidFill>
                <a:schemeClr val="tx1"/>
              </a:solidFill>
              <a:latin typeface="Sylfaen"/>
              <a:cs typeface="Sylfaen"/>
            </a:endParaRPr>
          </a:p>
          <a:p>
            <a:pPr>
              <a:lnSpc>
                <a:spcPct val="120000"/>
              </a:lnSpc>
            </a:pPr>
            <a:r>
              <a:rPr lang="ka-GE" sz="3200" b="1" dirty="0" smtClean="0"/>
              <a:t>სსიპ სოციალური მომსახურების სააგენტო</a:t>
            </a:r>
            <a:endParaRPr lang="ka-GE" sz="3200" b="1" dirty="0" smtClean="0">
              <a:solidFill>
                <a:schemeClr val="tx1"/>
              </a:solidFill>
              <a:latin typeface="Sylfaen"/>
              <a:cs typeface="Sylfaen"/>
            </a:endParaRPr>
          </a:p>
        </p:txBody>
      </p:sp>
    </p:spTree>
    <p:extLst>
      <p:ext uri="{BB962C8B-B14F-4D97-AF65-F5344CB8AC3E}">
        <p14:creationId xmlns:p14="http://schemas.microsoft.com/office/powerpoint/2010/main" val="267145660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2"/>
          <p:cNvSpPr txBox="1">
            <a:spLocks/>
          </p:cNvSpPr>
          <p:nvPr/>
        </p:nvSpPr>
        <p:spPr>
          <a:xfrm>
            <a:off x="641838" y="940778"/>
            <a:ext cx="8502161" cy="591722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84048" indent="-384048" algn="l" defTabSz="685800" rtl="0" eaLnBrk="1" latinLnBrk="0" hangingPunct="1">
              <a:lnSpc>
                <a:spcPct val="94000"/>
              </a:lnSpc>
              <a:spcBef>
                <a:spcPts val="1000"/>
              </a:spcBef>
              <a:spcAft>
                <a:spcPts val="200"/>
              </a:spcAft>
              <a:buFont typeface="Franklin Gothic Book" panose="020B0503020102020204" pitchFamily="34" charset="0"/>
              <a:buChar char="■"/>
              <a:defRPr sz="20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914400" indent="-384048" algn="l" defTabSz="6858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–"/>
              <a:defRPr sz="20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1371600" indent="-384048" algn="l" defTabSz="6858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■"/>
              <a:defRPr sz="18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828800" indent="-384048" algn="l" defTabSz="6858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–"/>
              <a:defRPr sz="18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2286000" indent="-384048" algn="l" defTabSz="6858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■"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743200" indent="-384048" algn="l" defTabSz="6858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–"/>
              <a:defRPr sz="16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3200400" indent="-384048" algn="l" defTabSz="6858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■"/>
              <a:defRPr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3657600" indent="-384048" algn="l" defTabSz="6858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–"/>
              <a:defRPr sz="14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4114800" indent="-384048" algn="l" defTabSz="6858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■"/>
              <a:defRPr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lnSpc>
                <a:spcPct val="120000"/>
              </a:lnSpc>
              <a:buNone/>
            </a:pPr>
            <a:r>
              <a:rPr lang="ka-GE" sz="1400" b="1" dirty="0">
                <a:solidFill>
                  <a:schemeClr val="tx1"/>
                </a:solidFill>
                <a:latin typeface="Sylfaen"/>
                <a:cs typeface="Sylfaen"/>
              </a:rPr>
              <a:t>საკარანტინე სივრცეების სასტუმრო მომსახურებებისა და სამედიცინო მეთვალყურეობისთვის საჭირო კონტრაქტების გაფორმებას შესაბამის დაწესებულებებთან </a:t>
            </a:r>
            <a:endParaRPr lang="ka-GE" sz="1400" b="1" dirty="0" smtClean="0">
              <a:solidFill>
                <a:schemeClr val="tx1"/>
              </a:solidFill>
              <a:latin typeface="Sylfaen"/>
              <a:cs typeface="Sylfaen"/>
            </a:endParaRPr>
          </a:p>
          <a:p>
            <a:pPr marL="0" indent="0" algn="just">
              <a:lnSpc>
                <a:spcPct val="120000"/>
              </a:lnSpc>
              <a:buNone/>
            </a:pPr>
            <a:r>
              <a:rPr lang="ka-GE" sz="1400" dirty="0" smtClean="0">
                <a:solidFill>
                  <a:schemeClr val="tx1"/>
                </a:solidFill>
                <a:latin typeface="Sylfaen"/>
                <a:cs typeface="Sylfaen"/>
              </a:rPr>
              <a:t>მიმდინარე </a:t>
            </a:r>
            <a:r>
              <a:rPr lang="ka-GE" sz="1400" dirty="0">
                <a:solidFill>
                  <a:schemeClr val="tx1"/>
                </a:solidFill>
                <a:latin typeface="Sylfaen"/>
                <a:cs typeface="Sylfaen"/>
              </a:rPr>
              <a:t>ეტაპზე საკარანტინე სივრცეების სასტუმრო </a:t>
            </a:r>
            <a:r>
              <a:rPr lang="ka-GE" sz="1400" dirty="0" smtClean="0">
                <a:solidFill>
                  <a:schemeClr val="tx1"/>
                </a:solidFill>
                <a:latin typeface="Sylfaen"/>
                <a:cs typeface="Sylfaen"/>
              </a:rPr>
              <a:t>მომსახურებებზე გაფორმებულია </a:t>
            </a:r>
            <a:r>
              <a:rPr lang="ka-GE" sz="1400" dirty="0">
                <a:solidFill>
                  <a:schemeClr val="tx1"/>
                </a:solidFill>
                <a:latin typeface="Sylfaen"/>
                <a:cs typeface="Sylfaen"/>
              </a:rPr>
              <a:t>ხელშეკრულება  3 დაწესებულებასთან: 1. შპს „ტუბერკულიოზის და ფილტვის დაავადებათა ეროვნული ცენტრი“; 2. ააიპ „დოსტაქარი“; 3. შპს „ვივა მედი</a:t>
            </a:r>
            <a:r>
              <a:rPr lang="ka-GE" sz="1400" dirty="0" smtClean="0">
                <a:solidFill>
                  <a:schemeClr val="tx1"/>
                </a:solidFill>
                <a:latin typeface="Sylfaen"/>
                <a:cs typeface="Sylfaen"/>
              </a:rPr>
              <a:t>“ </a:t>
            </a:r>
            <a:r>
              <a:rPr lang="ka-GE" sz="1400" dirty="0">
                <a:solidFill>
                  <a:schemeClr val="tx1"/>
                </a:solidFill>
                <a:latin typeface="Sylfaen"/>
                <a:cs typeface="Sylfaen"/>
              </a:rPr>
              <a:t>საერთო ღირებულებით 981 730 ლარი;   </a:t>
            </a:r>
            <a:endParaRPr lang="ka-GE" sz="1400" dirty="0" smtClean="0">
              <a:solidFill>
                <a:schemeClr val="tx1"/>
              </a:solidFill>
              <a:latin typeface="Sylfaen"/>
              <a:cs typeface="Sylfaen"/>
            </a:endParaRPr>
          </a:p>
          <a:p>
            <a:pPr marL="0" indent="0" algn="just">
              <a:lnSpc>
                <a:spcPct val="120000"/>
              </a:lnSpc>
              <a:buNone/>
            </a:pPr>
            <a:r>
              <a:rPr lang="ka-GE" sz="1400" dirty="0" smtClean="0">
                <a:solidFill>
                  <a:schemeClr val="tx1"/>
                </a:solidFill>
                <a:latin typeface="Sylfaen"/>
                <a:cs typeface="Sylfaen"/>
              </a:rPr>
              <a:t>სამედიცინო </a:t>
            </a:r>
            <a:r>
              <a:rPr lang="ka-GE" sz="1400" dirty="0">
                <a:solidFill>
                  <a:schemeClr val="tx1"/>
                </a:solidFill>
                <a:latin typeface="Sylfaen"/>
                <a:cs typeface="Sylfaen"/>
              </a:rPr>
              <a:t>მეთვალყურეობის ფარგლებში კი ხელშეკრულება გაფორმდა სსიპ „გიორგი აბრამიშვილის სახელობის თავდაცვის სამინისტროს სამხედრო ჰოსპიტალი" და შპს „აკადემიკოს ნიკოლოზ ყიფშიძის სახელობის </a:t>
            </a:r>
            <a:r>
              <a:rPr lang="ka-GE" sz="1400" dirty="0" smtClean="0">
                <a:solidFill>
                  <a:schemeClr val="tx1"/>
                </a:solidFill>
                <a:latin typeface="Sylfaen"/>
                <a:cs typeface="Sylfaen"/>
              </a:rPr>
              <a:t>ცენტრალურ </a:t>
            </a:r>
            <a:r>
              <a:rPr lang="ka-GE" sz="1400" dirty="0">
                <a:solidFill>
                  <a:schemeClr val="tx1"/>
                </a:solidFill>
                <a:latin typeface="Sylfaen"/>
                <a:cs typeface="Sylfaen"/>
              </a:rPr>
              <a:t>საუნივერსიტეტო კლინიკასთან“.  ხელშეკრულებების ჯამური ღირებულება შეადგენს 169 488 ლარს </a:t>
            </a:r>
            <a:r>
              <a:rPr lang="ka-GE" sz="1400" dirty="0" smtClean="0">
                <a:solidFill>
                  <a:schemeClr val="tx1"/>
                </a:solidFill>
                <a:latin typeface="Sylfaen"/>
                <a:cs typeface="Sylfaen"/>
              </a:rPr>
              <a:t>.</a:t>
            </a:r>
          </a:p>
          <a:p>
            <a:pPr marL="0" indent="0" algn="just">
              <a:lnSpc>
                <a:spcPct val="120000"/>
              </a:lnSpc>
              <a:buNone/>
            </a:pPr>
            <a:r>
              <a:rPr lang="ka-GE" sz="1400" b="1" dirty="0">
                <a:solidFill>
                  <a:schemeClr val="tx1"/>
                </a:solidFill>
                <a:latin typeface="Sylfaen"/>
                <a:cs typeface="Sylfaen"/>
              </a:rPr>
              <a:t>კარანტინის კოორდინატორის მომსახურების ფარგლებში შესაბამის პირებთან შრომითი ხელშეკრულებების გაფორმებას </a:t>
            </a:r>
            <a:endParaRPr lang="ka-GE" sz="1400" b="1" dirty="0" smtClean="0">
              <a:solidFill>
                <a:schemeClr val="tx1"/>
              </a:solidFill>
              <a:latin typeface="Sylfaen"/>
              <a:cs typeface="Sylfaen"/>
            </a:endParaRPr>
          </a:p>
          <a:p>
            <a:pPr marL="0" indent="0" algn="just">
              <a:lnSpc>
                <a:spcPct val="120000"/>
              </a:lnSpc>
              <a:buNone/>
            </a:pPr>
            <a:r>
              <a:rPr lang="ka-GE" sz="1400" dirty="0" smtClean="0">
                <a:solidFill>
                  <a:schemeClr val="tx1"/>
                </a:solidFill>
                <a:latin typeface="Sylfaen"/>
                <a:cs typeface="Sylfaen"/>
              </a:rPr>
              <a:t>დღეის </a:t>
            </a:r>
            <a:r>
              <a:rPr lang="ka-GE" sz="1400" dirty="0">
                <a:solidFill>
                  <a:schemeClr val="tx1"/>
                </a:solidFill>
                <a:latin typeface="Sylfaen"/>
                <a:cs typeface="Sylfaen"/>
              </a:rPr>
              <a:t>მდგომარეობით აღნიშნულ კომპონენტში ფაქტიური ხარჯია 16238 </a:t>
            </a:r>
            <a:r>
              <a:rPr lang="ka-GE" sz="1400" dirty="0" smtClean="0">
                <a:solidFill>
                  <a:schemeClr val="tx1"/>
                </a:solidFill>
                <a:latin typeface="Sylfaen"/>
                <a:cs typeface="Sylfaen"/>
              </a:rPr>
              <a:t>ლარი; </a:t>
            </a:r>
          </a:p>
          <a:p>
            <a:pPr marL="0" indent="0" algn="just">
              <a:lnSpc>
                <a:spcPct val="120000"/>
              </a:lnSpc>
              <a:buNone/>
            </a:pPr>
            <a:r>
              <a:rPr lang="ka-GE" sz="1400" b="1" dirty="0">
                <a:solidFill>
                  <a:schemeClr val="tx1"/>
                </a:solidFill>
                <a:latin typeface="Sylfaen"/>
                <a:cs typeface="Sylfaen"/>
              </a:rPr>
              <a:t>საკარანტინე სივრცეების სამედიცინო პერსონალით უზრუნველყოფის </a:t>
            </a:r>
            <a:r>
              <a:rPr lang="ka-GE" sz="1400" b="1" dirty="0" smtClean="0">
                <a:solidFill>
                  <a:schemeClr val="tx1"/>
                </a:solidFill>
                <a:latin typeface="Sylfaen"/>
                <a:cs typeface="Sylfaen"/>
              </a:rPr>
              <a:t>ფარგლებში </a:t>
            </a:r>
            <a:r>
              <a:rPr lang="ka-GE" sz="1400" b="1" dirty="0">
                <a:solidFill>
                  <a:schemeClr val="tx1"/>
                </a:solidFill>
                <a:latin typeface="Sylfaen"/>
                <a:cs typeface="Sylfaen"/>
              </a:rPr>
              <a:t>ექიმებთან და ექთნებთან ხელშეკრულებების გაფორმებას </a:t>
            </a:r>
            <a:endParaRPr lang="ka-GE" sz="1400" b="1" dirty="0" smtClean="0">
              <a:solidFill>
                <a:schemeClr val="tx1"/>
              </a:solidFill>
              <a:latin typeface="Sylfaen"/>
              <a:cs typeface="Sylfaen"/>
            </a:endParaRPr>
          </a:p>
          <a:p>
            <a:pPr marL="0" indent="0" algn="just">
              <a:lnSpc>
                <a:spcPct val="120000"/>
              </a:lnSpc>
              <a:buNone/>
            </a:pPr>
            <a:r>
              <a:rPr lang="ka-GE" sz="1400" dirty="0" smtClean="0">
                <a:solidFill>
                  <a:schemeClr val="tx1"/>
                </a:solidFill>
                <a:latin typeface="Sylfaen"/>
                <a:cs typeface="Sylfaen"/>
              </a:rPr>
              <a:t>ხელშეკრულება </a:t>
            </a:r>
            <a:r>
              <a:rPr lang="ka-GE" sz="1400" dirty="0">
                <a:solidFill>
                  <a:schemeClr val="tx1"/>
                </a:solidFill>
                <a:latin typeface="Sylfaen"/>
                <a:cs typeface="Sylfaen"/>
              </a:rPr>
              <a:t>გაფორმებულია 85 ექიმთან და 104 ექთანთან. ხელშეკრულებების ჯამური ღირებულება შეადგენს 1 109 175 </a:t>
            </a:r>
            <a:r>
              <a:rPr lang="ka-GE" sz="1400" dirty="0" smtClean="0">
                <a:solidFill>
                  <a:schemeClr val="tx1"/>
                </a:solidFill>
                <a:latin typeface="Sylfaen"/>
                <a:cs typeface="Sylfaen"/>
              </a:rPr>
              <a:t>ლარს.</a:t>
            </a: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641839" y="277813"/>
            <a:ext cx="8590084" cy="548664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685800" rtl="0" eaLnBrk="1" latinLnBrk="0" hangingPunct="1">
              <a:lnSpc>
                <a:spcPct val="89000"/>
              </a:lnSpc>
              <a:spcBef>
                <a:spcPct val="0"/>
              </a:spcBef>
              <a:buNone/>
              <a:defRPr sz="4400" kern="1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000" b="1" dirty="0">
                <a:latin typeface="Sylfaen"/>
                <a:cs typeface="Sylfaen"/>
              </a:rPr>
              <a:t>COVID- 19 </a:t>
            </a:r>
            <a:r>
              <a:rPr lang="ka-GE" sz="2000" b="1" dirty="0">
                <a:latin typeface="Sylfaen"/>
                <a:cs typeface="Sylfaen"/>
              </a:rPr>
              <a:t>მართვის ფარგლებში სააგენტო უზრუნველყოფს:</a:t>
            </a:r>
            <a:endParaRPr lang="en-US" sz="2000" b="1" dirty="0">
              <a:latin typeface="Sylfaen"/>
              <a:cs typeface="Sylfaen"/>
            </a:endParaRPr>
          </a:p>
        </p:txBody>
      </p:sp>
    </p:spTree>
    <p:extLst>
      <p:ext uri="{BB962C8B-B14F-4D97-AF65-F5344CB8AC3E}">
        <p14:creationId xmlns:p14="http://schemas.microsoft.com/office/powerpoint/2010/main" val="239562061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2"/>
          <p:cNvSpPr txBox="1">
            <a:spLocks/>
          </p:cNvSpPr>
          <p:nvPr/>
        </p:nvSpPr>
        <p:spPr>
          <a:xfrm>
            <a:off x="756138" y="1565032"/>
            <a:ext cx="8018585" cy="415876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84048" indent="-384048" algn="l" defTabSz="685800" rtl="0" eaLnBrk="1" latinLnBrk="0" hangingPunct="1">
              <a:lnSpc>
                <a:spcPct val="94000"/>
              </a:lnSpc>
              <a:spcBef>
                <a:spcPts val="1000"/>
              </a:spcBef>
              <a:spcAft>
                <a:spcPts val="200"/>
              </a:spcAft>
              <a:buFont typeface="Franklin Gothic Book" panose="020B0503020102020204" pitchFamily="34" charset="0"/>
              <a:buChar char="■"/>
              <a:defRPr sz="20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914400" indent="-384048" algn="l" defTabSz="6858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–"/>
              <a:defRPr sz="20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1371600" indent="-384048" algn="l" defTabSz="6858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■"/>
              <a:defRPr sz="18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828800" indent="-384048" algn="l" defTabSz="6858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–"/>
              <a:defRPr sz="18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2286000" indent="-384048" algn="l" defTabSz="6858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■"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743200" indent="-384048" algn="l" defTabSz="6858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–"/>
              <a:defRPr sz="16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3200400" indent="-384048" algn="l" defTabSz="6858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■"/>
              <a:defRPr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3657600" indent="-384048" algn="l" defTabSz="6858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–"/>
              <a:defRPr sz="14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4114800" indent="-384048" algn="l" defTabSz="6858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■"/>
              <a:defRPr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lnSpc>
                <a:spcPct val="120000"/>
              </a:lnSpc>
              <a:buNone/>
            </a:pPr>
            <a:r>
              <a:rPr lang="ka-GE" sz="1400" b="1" dirty="0">
                <a:solidFill>
                  <a:schemeClr val="tx1"/>
                </a:solidFill>
                <a:latin typeface="Sylfaen"/>
                <a:cs typeface="Sylfaen"/>
              </a:rPr>
              <a:t>შესაძლო შემთხვევის დიაგნოსტიკას </a:t>
            </a:r>
            <a:endParaRPr lang="ka-GE" sz="1400" b="1" dirty="0" smtClean="0">
              <a:solidFill>
                <a:schemeClr val="tx1"/>
              </a:solidFill>
              <a:latin typeface="Sylfaen"/>
              <a:cs typeface="Sylfaen"/>
            </a:endParaRPr>
          </a:p>
          <a:p>
            <a:pPr marL="0" indent="0" algn="just">
              <a:lnSpc>
                <a:spcPct val="120000"/>
              </a:lnSpc>
              <a:buNone/>
            </a:pPr>
            <a:r>
              <a:rPr lang="ka-GE" sz="1400" dirty="0" smtClean="0">
                <a:solidFill>
                  <a:schemeClr val="tx1"/>
                </a:solidFill>
                <a:latin typeface="Sylfaen"/>
                <a:cs typeface="Sylfaen"/>
              </a:rPr>
              <a:t>გარდა </a:t>
            </a:r>
            <a:r>
              <a:rPr lang="en-US" sz="1400" dirty="0">
                <a:solidFill>
                  <a:schemeClr val="tx1"/>
                </a:solidFill>
                <a:latin typeface="Sylfaen"/>
                <a:cs typeface="Sylfaen"/>
              </a:rPr>
              <a:t>COVID-19-</a:t>
            </a:r>
            <a:r>
              <a:rPr lang="ka-GE" sz="1400" dirty="0">
                <a:solidFill>
                  <a:schemeClr val="tx1"/>
                </a:solidFill>
                <a:latin typeface="Sylfaen"/>
                <a:cs typeface="Sylfaen"/>
              </a:rPr>
              <a:t>ის დასადგენი </a:t>
            </a:r>
            <a:r>
              <a:rPr lang="ka-GE" sz="1400" dirty="0" smtClean="0">
                <a:solidFill>
                  <a:schemeClr val="tx1"/>
                </a:solidFill>
                <a:latin typeface="Sylfaen"/>
                <a:cs typeface="Sylfaen"/>
              </a:rPr>
              <a:t>ტესტირებისა.</a:t>
            </a:r>
          </a:p>
          <a:p>
            <a:pPr marL="0" indent="0" algn="just">
              <a:lnSpc>
                <a:spcPct val="120000"/>
              </a:lnSpc>
              <a:buNone/>
            </a:pPr>
            <a:r>
              <a:rPr lang="en-US" sz="1400" b="1" dirty="0">
                <a:solidFill>
                  <a:schemeClr val="tx1"/>
                </a:solidFill>
                <a:latin typeface="Sylfaen"/>
                <a:cs typeface="Sylfaen"/>
              </a:rPr>
              <a:t>COVID-19-</a:t>
            </a:r>
            <a:r>
              <a:rPr lang="ka-GE" sz="1400" b="1" dirty="0">
                <a:solidFill>
                  <a:schemeClr val="tx1"/>
                </a:solidFill>
                <a:latin typeface="Sylfaen"/>
                <a:cs typeface="Sylfaen"/>
              </a:rPr>
              <a:t>ის დადასტურებული შემთხვევის სტაციონარულ </a:t>
            </a:r>
            <a:r>
              <a:rPr lang="ka-GE" sz="1400" b="1" dirty="0" smtClean="0">
                <a:solidFill>
                  <a:schemeClr val="tx1"/>
                </a:solidFill>
                <a:latin typeface="Sylfaen"/>
                <a:cs typeface="Sylfaen"/>
              </a:rPr>
              <a:t>მკურნალობას</a:t>
            </a:r>
            <a:endParaRPr lang="ka-GE" sz="1400" b="1" dirty="0">
              <a:solidFill>
                <a:schemeClr val="tx1"/>
              </a:solidFill>
              <a:latin typeface="Sylfaen"/>
              <a:cs typeface="Sylfaen"/>
            </a:endParaRPr>
          </a:p>
          <a:p>
            <a:pPr marL="0" indent="0" algn="just">
              <a:lnSpc>
                <a:spcPct val="120000"/>
              </a:lnSpc>
              <a:buNone/>
            </a:pPr>
            <a:r>
              <a:rPr lang="en-US" sz="1400" b="1" dirty="0">
                <a:solidFill>
                  <a:schemeClr val="tx1"/>
                </a:solidFill>
                <a:latin typeface="Sylfaen"/>
                <a:cs typeface="Sylfaen"/>
              </a:rPr>
              <a:t>COVID-19-</a:t>
            </a:r>
            <a:r>
              <a:rPr lang="ka-GE" sz="1400" b="1" dirty="0">
                <a:solidFill>
                  <a:schemeClr val="tx1"/>
                </a:solidFill>
                <a:latin typeface="Sylfaen"/>
                <a:cs typeface="Sylfaen"/>
              </a:rPr>
              <a:t>ის დაუდასტურებელი შემთხვევის მართვას, რომელსაც ესაჭიროება სტაციონარული </a:t>
            </a:r>
            <a:r>
              <a:rPr lang="ka-GE" sz="1400" b="1" dirty="0" smtClean="0">
                <a:solidFill>
                  <a:schemeClr val="tx1"/>
                </a:solidFill>
                <a:latin typeface="Sylfaen"/>
                <a:cs typeface="Sylfaen"/>
              </a:rPr>
              <a:t>მკურნალობა</a:t>
            </a:r>
          </a:p>
          <a:p>
            <a:pPr marL="0" indent="0" algn="just">
              <a:lnSpc>
                <a:spcPct val="120000"/>
              </a:lnSpc>
              <a:buNone/>
            </a:pPr>
            <a:r>
              <a:rPr lang="ka-GE" sz="1400" b="1" dirty="0">
                <a:solidFill>
                  <a:schemeClr val="tx1"/>
                </a:solidFill>
                <a:latin typeface="Sylfaen"/>
                <a:cs typeface="Sylfaen"/>
              </a:rPr>
              <a:t>„დიალიზი და თირკმლის ტრანსპლანტაცია“ </a:t>
            </a:r>
            <a:r>
              <a:rPr lang="ka-GE" sz="1400" b="1" dirty="0" smtClean="0">
                <a:solidFill>
                  <a:schemeClr val="tx1"/>
                </a:solidFill>
                <a:latin typeface="Sylfaen"/>
                <a:cs typeface="Sylfaen"/>
              </a:rPr>
              <a:t>- სახელმწიფო </a:t>
            </a:r>
            <a:r>
              <a:rPr lang="ka-GE" sz="1400" b="1" dirty="0">
                <a:solidFill>
                  <a:schemeClr val="tx1"/>
                </a:solidFill>
                <a:latin typeface="Sylfaen"/>
                <a:cs typeface="Sylfaen"/>
              </a:rPr>
              <a:t>პროგრამის ჰემოდიალიზის კომპონენტით მოსარგებლე ბენეფიციართა ტრანსპორტირებით უზრუნველყოფისთვის, ქალაქ თბილისის მასშტაბით, დროებითი ღონისძიების სახით, საჭიროების გათვალისწინებით, საგანგებო მდგომარეობის ვადით კონტრაქტების გაფორმებას სატრანსპორტო მომსახურების უზრუნველყოფის მიზნით  </a:t>
            </a:r>
            <a:endParaRPr lang="ka-GE" sz="1400" b="1" dirty="0" smtClean="0">
              <a:solidFill>
                <a:schemeClr val="tx1"/>
              </a:solidFill>
              <a:latin typeface="Sylfaen"/>
              <a:cs typeface="Sylfaen"/>
            </a:endParaRPr>
          </a:p>
          <a:p>
            <a:pPr marL="0" indent="0" algn="just">
              <a:lnSpc>
                <a:spcPct val="120000"/>
              </a:lnSpc>
              <a:buNone/>
            </a:pPr>
            <a:r>
              <a:rPr lang="ka-GE" sz="1400" dirty="0" smtClean="0">
                <a:solidFill>
                  <a:schemeClr val="tx1"/>
                </a:solidFill>
                <a:latin typeface="Sylfaen"/>
                <a:cs typeface="Sylfaen"/>
              </a:rPr>
              <a:t>დღეის </a:t>
            </a:r>
            <a:r>
              <a:rPr lang="ka-GE" sz="1400" dirty="0">
                <a:solidFill>
                  <a:schemeClr val="tx1"/>
                </a:solidFill>
                <a:latin typeface="Sylfaen"/>
                <a:cs typeface="Sylfaen"/>
              </a:rPr>
              <a:t>მდგომარეობით ხელშეკრულება გაფორმებულია 10 </a:t>
            </a:r>
            <a:r>
              <a:rPr lang="ka-GE" sz="1400" dirty="0" smtClean="0">
                <a:solidFill>
                  <a:schemeClr val="tx1"/>
                </a:solidFill>
                <a:latin typeface="Sylfaen"/>
                <a:cs typeface="Sylfaen"/>
              </a:rPr>
              <a:t>ინდივიდუალურ </a:t>
            </a:r>
            <a:r>
              <a:rPr lang="ka-GE" sz="1400" dirty="0">
                <a:solidFill>
                  <a:schemeClr val="tx1"/>
                </a:solidFill>
                <a:latin typeface="Sylfaen"/>
                <a:cs typeface="Sylfaen"/>
              </a:rPr>
              <a:t>მეწარმესთან. ხელშეკრულების ჯამური ღირებულება შეადგენს 35 000 </a:t>
            </a:r>
            <a:r>
              <a:rPr lang="ka-GE" sz="1400" dirty="0" smtClean="0">
                <a:solidFill>
                  <a:schemeClr val="tx1"/>
                </a:solidFill>
                <a:latin typeface="Sylfaen"/>
                <a:cs typeface="Sylfaen"/>
              </a:rPr>
              <a:t>ლარს.</a:t>
            </a: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756138" y="717429"/>
            <a:ext cx="8124093" cy="548664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685800" rtl="0" eaLnBrk="1" latinLnBrk="0" hangingPunct="1">
              <a:lnSpc>
                <a:spcPct val="89000"/>
              </a:lnSpc>
              <a:spcBef>
                <a:spcPct val="0"/>
              </a:spcBef>
              <a:buNone/>
              <a:defRPr sz="4400" kern="1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000" b="1" dirty="0">
                <a:latin typeface="Sylfaen"/>
                <a:cs typeface="Sylfaen"/>
              </a:rPr>
              <a:t>COVID- 19 </a:t>
            </a:r>
            <a:r>
              <a:rPr lang="ka-GE" sz="2000" b="1" dirty="0">
                <a:latin typeface="Sylfaen"/>
                <a:cs typeface="Sylfaen"/>
              </a:rPr>
              <a:t>მართვის ფარგლებში სააგენტო უზრუნველყოფს:</a:t>
            </a:r>
            <a:endParaRPr lang="en-US" sz="2000" b="1" dirty="0">
              <a:latin typeface="Sylfaen"/>
              <a:cs typeface="Sylfaen"/>
            </a:endParaRPr>
          </a:p>
        </p:txBody>
      </p:sp>
    </p:spTree>
    <p:extLst>
      <p:ext uri="{BB962C8B-B14F-4D97-AF65-F5344CB8AC3E}">
        <p14:creationId xmlns:p14="http://schemas.microsoft.com/office/powerpoint/2010/main" val="146775319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2"/>
          <p:cNvSpPr txBox="1">
            <a:spLocks/>
          </p:cNvSpPr>
          <p:nvPr/>
        </p:nvSpPr>
        <p:spPr>
          <a:xfrm>
            <a:off x="685800" y="1652955"/>
            <a:ext cx="8502161" cy="404446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84048" indent="-384048" algn="l" defTabSz="685800" rtl="0" eaLnBrk="1" latinLnBrk="0" hangingPunct="1">
              <a:lnSpc>
                <a:spcPct val="94000"/>
              </a:lnSpc>
              <a:spcBef>
                <a:spcPts val="1000"/>
              </a:spcBef>
              <a:spcAft>
                <a:spcPts val="200"/>
              </a:spcAft>
              <a:buFont typeface="Franklin Gothic Book" panose="020B0503020102020204" pitchFamily="34" charset="0"/>
              <a:buChar char="■"/>
              <a:defRPr sz="20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914400" indent="-384048" algn="l" defTabSz="6858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–"/>
              <a:defRPr sz="20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1371600" indent="-384048" algn="l" defTabSz="6858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■"/>
              <a:defRPr sz="18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828800" indent="-384048" algn="l" defTabSz="6858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–"/>
              <a:defRPr sz="18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2286000" indent="-384048" algn="l" defTabSz="6858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■"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743200" indent="-384048" algn="l" defTabSz="6858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–"/>
              <a:defRPr sz="16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3200400" indent="-384048" algn="l" defTabSz="6858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■"/>
              <a:defRPr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3657600" indent="-384048" algn="l" defTabSz="6858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–"/>
              <a:defRPr sz="14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4114800" indent="-384048" algn="l" defTabSz="6858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■"/>
              <a:defRPr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lnSpc>
                <a:spcPct val="120000"/>
              </a:lnSpc>
              <a:buNone/>
            </a:pPr>
            <a:r>
              <a:rPr lang="ka-GE" sz="1400" b="1" dirty="0" smtClean="0">
                <a:solidFill>
                  <a:schemeClr val="tx1"/>
                </a:solidFill>
                <a:latin typeface="Sylfaen"/>
                <a:cs typeface="Sylfaen"/>
              </a:rPr>
              <a:t>საქართველოში </a:t>
            </a:r>
            <a:r>
              <a:rPr lang="ka-GE" sz="1400" b="1" dirty="0">
                <a:solidFill>
                  <a:schemeClr val="tx1"/>
                </a:solidFill>
                <a:latin typeface="Sylfaen"/>
                <a:cs typeface="Sylfaen"/>
              </a:rPr>
              <a:t>ახალი კორონავირუსის </a:t>
            </a:r>
            <a:r>
              <a:rPr lang="en-US" sz="1400" b="1" dirty="0">
                <a:solidFill>
                  <a:schemeClr val="tx1"/>
                </a:solidFill>
                <a:latin typeface="Sylfaen"/>
                <a:cs typeface="Sylfaen"/>
              </a:rPr>
              <a:t>COVID-19-</a:t>
            </a:r>
            <a:r>
              <a:rPr lang="ka-GE" sz="1400" b="1" dirty="0">
                <a:solidFill>
                  <a:schemeClr val="tx1"/>
                </a:solidFill>
                <a:latin typeface="Sylfaen"/>
                <a:cs typeface="Sylfaen"/>
              </a:rPr>
              <a:t>ის შესაძლო შემთხვევების გავრცელების (ეპიდემია, პანდემია, ეპიდემიური აფეთქება) პრევენციისა და საეჭვო და/ან დადასტურებულ შემთხვევებზე რეაგირების მზადყოფნისათვის დაწესებულებების სრულად მობილიზებისათვის, დადგენილი წესით, სამინისტროს მითითების შესაბამისად სამედიცინო დაწესებულებებთან შესაბამისი კონტრაქტების </a:t>
            </a:r>
            <a:r>
              <a:rPr lang="ka-GE" sz="1400" b="1" dirty="0" smtClean="0">
                <a:solidFill>
                  <a:schemeClr val="tx1"/>
                </a:solidFill>
                <a:latin typeface="Sylfaen"/>
                <a:cs typeface="Sylfaen"/>
              </a:rPr>
              <a:t>გაფორმებას</a:t>
            </a:r>
          </a:p>
          <a:p>
            <a:pPr marL="0" indent="0" algn="just">
              <a:lnSpc>
                <a:spcPct val="120000"/>
              </a:lnSpc>
              <a:buNone/>
            </a:pPr>
            <a:r>
              <a:rPr lang="ka-GE" sz="1400" b="1" dirty="0" smtClean="0">
                <a:solidFill>
                  <a:schemeClr val="tx1"/>
                </a:solidFill>
                <a:latin typeface="Sylfaen"/>
                <a:cs typeface="Sylfaen"/>
              </a:rPr>
              <a:t>70 წლის და მეტი ასაკის საქართველოს მოქალაქეებისათვის, რომლებიც სარგებლობენ  ქრონიკული დაავადებების სამკურნალო მედიკამენტების სახელმწიფო პროგრამით,  მედიკამენტების ბინაზე მიწოდებას საქართველოს ფოსტის დახმარებით</a:t>
            </a:r>
          </a:p>
          <a:p>
            <a:pPr marL="0" indent="0" algn="just">
              <a:lnSpc>
                <a:spcPct val="120000"/>
              </a:lnSpc>
              <a:buNone/>
            </a:pPr>
            <a:endParaRPr lang="ka-GE" sz="1400" b="1" dirty="0" smtClean="0">
              <a:solidFill>
                <a:schemeClr val="tx1"/>
              </a:solidFill>
              <a:latin typeface="Sylfaen"/>
              <a:cs typeface="Sylfaen"/>
            </a:endParaRPr>
          </a:p>
          <a:p>
            <a:pPr marL="0" indent="0" algn="ctr">
              <a:lnSpc>
                <a:spcPct val="120000"/>
              </a:lnSpc>
              <a:buNone/>
            </a:pPr>
            <a:r>
              <a:rPr lang="ka-GE" sz="1400" b="1" dirty="0">
                <a:solidFill>
                  <a:schemeClr val="tx1"/>
                </a:solidFill>
                <a:latin typeface="Sylfaen"/>
                <a:cs typeface="Sylfaen"/>
              </a:rPr>
              <a:t>ზემოთ ჩამოთვლილი ღონისძიებების ფარგლებში, ამ ეტაპზე, სააგენტოსთვის განკუთვნილი ასიგნება შეადგენს </a:t>
            </a:r>
            <a:r>
              <a:rPr lang="ka-GE" sz="1400" b="1" dirty="0">
                <a:solidFill>
                  <a:srgbClr val="FF0000"/>
                </a:solidFill>
                <a:latin typeface="Sylfaen"/>
                <a:cs typeface="Sylfaen"/>
              </a:rPr>
              <a:t>38,854,000</a:t>
            </a:r>
            <a:r>
              <a:rPr lang="ka-GE" sz="1400" b="1" dirty="0">
                <a:solidFill>
                  <a:schemeClr val="tx1"/>
                </a:solidFill>
                <a:latin typeface="Sylfaen"/>
                <a:cs typeface="Sylfaen"/>
              </a:rPr>
              <a:t> ლარს</a:t>
            </a:r>
          </a:p>
          <a:p>
            <a:pPr marL="0" indent="0" algn="just">
              <a:lnSpc>
                <a:spcPct val="120000"/>
              </a:lnSpc>
              <a:buNone/>
            </a:pPr>
            <a:endParaRPr lang="ka-GE" sz="1400" b="1" dirty="0" smtClean="0">
              <a:solidFill>
                <a:schemeClr val="tx1"/>
              </a:solidFill>
              <a:latin typeface="Sylfaen"/>
              <a:cs typeface="Sylfaen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685800" y="552145"/>
            <a:ext cx="7772400" cy="548664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685800" rtl="0" eaLnBrk="1" latinLnBrk="0" hangingPunct="1">
              <a:lnSpc>
                <a:spcPct val="89000"/>
              </a:lnSpc>
              <a:spcBef>
                <a:spcPct val="0"/>
              </a:spcBef>
              <a:buNone/>
              <a:defRPr sz="4400" kern="1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000" b="1" dirty="0">
                <a:latin typeface="Sylfaen"/>
                <a:cs typeface="Sylfaen"/>
              </a:rPr>
              <a:t>COVID- 19 </a:t>
            </a:r>
            <a:r>
              <a:rPr lang="ka-GE" sz="2000" b="1" dirty="0">
                <a:latin typeface="Sylfaen"/>
                <a:cs typeface="Sylfaen"/>
              </a:rPr>
              <a:t>მართვის ფარგლებში სააგენტო უზრუნველყოფს:</a:t>
            </a:r>
            <a:endParaRPr lang="en-US" sz="2000" b="1" dirty="0">
              <a:latin typeface="Sylfaen"/>
              <a:cs typeface="Sylfaen"/>
            </a:endParaRPr>
          </a:p>
        </p:txBody>
      </p:sp>
    </p:spTree>
    <p:extLst>
      <p:ext uri="{BB962C8B-B14F-4D97-AF65-F5344CB8AC3E}">
        <p14:creationId xmlns:p14="http://schemas.microsoft.com/office/powerpoint/2010/main" val="156599281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subTitle" idx="1"/>
          </p:nvPr>
        </p:nvSpPr>
        <p:spPr>
          <a:xfrm>
            <a:off x="1161143" y="2000668"/>
            <a:ext cx="6952344" cy="2346709"/>
          </a:xfrm>
        </p:spPr>
        <p:txBody>
          <a:bodyPr>
            <a:normAutofit fontScale="85000" lnSpcReduction="20000"/>
          </a:bodyPr>
          <a:lstStyle/>
          <a:p>
            <a:pPr algn="just"/>
            <a:endParaRPr lang="ka-GE" sz="2400" b="1" dirty="0" smtClean="0">
              <a:solidFill>
                <a:schemeClr val="tx1"/>
              </a:solidFill>
              <a:latin typeface="Sylfaen"/>
              <a:cs typeface="Sylfaen"/>
            </a:endParaRPr>
          </a:p>
          <a:p>
            <a:r>
              <a:rPr lang="ka-GE" sz="3200" dirty="0">
                <a:latin typeface="Sylfaen"/>
                <a:cs typeface="Sylfaen"/>
              </a:rPr>
              <a:t>ახალი კორონავირუსით  (</a:t>
            </a:r>
            <a:r>
              <a:rPr lang="en-US" sz="3200" dirty="0">
                <a:latin typeface="Sylfaen"/>
                <a:cs typeface="Sylfaen"/>
              </a:rPr>
              <a:t>SARS-COV-2) </a:t>
            </a:r>
            <a:r>
              <a:rPr lang="ka-GE" sz="3200" dirty="0">
                <a:latin typeface="Sylfaen"/>
                <a:cs typeface="Sylfaen"/>
              </a:rPr>
              <a:t>გამოწვეული ინფექციის (</a:t>
            </a:r>
            <a:r>
              <a:rPr lang="en-US" sz="3200" dirty="0">
                <a:latin typeface="Sylfaen"/>
                <a:cs typeface="Sylfaen"/>
              </a:rPr>
              <a:t>COVID-19) </a:t>
            </a:r>
            <a:r>
              <a:rPr lang="ka-GE" sz="3200" dirty="0">
                <a:latin typeface="Sylfaen"/>
                <a:cs typeface="Sylfaen"/>
              </a:rPr>
              <a:t>შედეგად მიყენებული ზიანის შემსუბუქების მიზნით განსახორციელებელი ღონისძიებები</a:t>
            </a:r>
            <a:endParaRPr lang="ka-GE" sz="3200" dirty="0" smtClean="0">
              <a:solidFill>
                <a:schemeClr val="tx1"/>
              </a:solidFill>
              <a:latin typeface="Sylfaen"/>
              <a:cs typeface="Sylfaen"/>
            </a:endParaRPr>
          </a:p>
        </p:txBody>
      </p:sp>
    </p:spTree>
    <p:extLst>
      <p:ext uri="{BB962C8B-B14F-4D97-AF65-F5344CB8AC3E}">
        <p14:creationId xmlns:p14="http://schemas.microsoft.com/office/powerpoint/2010/main" val="121299716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2"/>
          <p:cNvSpPr txBox="1">
            <a:spLocks/>
          </p:cNvSpPr>
          <p:nvPr/>
        </p:nvSpPr>
        <p:spPr>
          <a:xfrm>
            <a:off x="641838" y="1433148"/>
            <a:ext cx="8502161" cy="481818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84048" indent="-384048" algn="l" defTabSz="685800" rtl="0" eaLnBrk="1" latinLnBrk="0" hangingPunct="1">
              <a:lnSpc>
                <a:spcPct val="94000"/>
              </a:lnSpc>
              <a:spcBef>
                <a:spcPts val="1000"/>
              </a:spcBef>
              <a:spcAft>
                <a:spcPts val="200"/>
              </a:spcAft>
              <a:buFont typeface="Franklin Gothic Book" panose="020B0503020102020204" pitchFamily="34" charset="0"/>
              <a:buChar char="■"/>
              <a:defRPr sz="20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914400" indent="-384048" algn="l" defTabSz="6858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–"/>
              <a:defRPr sz="20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1371600" indent="-384048" algn="l" defTabSz="6858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■"/>
              <a:defRPr sz="18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828800" indent="-384048" algn="l" defTabSz="6858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–"/>
              <a:defRPr sz="18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2286000" indent="-384048" algn="l" defTabSz="6858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■"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743200" indent="-384048" algn="l" defTabSz="6858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–"/>
              <a:defRPr sz="16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3200400" indent="-384048" algn="l" defTabSz="6858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■"/>
              <a:defRPr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3657600" indent="-384048" algn="l" defTabSz="6858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–"/>
              <a:defRPr sz="14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4114800" indent="-384048" algn="l" defTabSz="6858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■"/>
              <a:defRPr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lnSpc>
                <a:spcPct val="120000"/>
              </a:lnSpc>
              <a:buNone/>
            </a:pPr>
            <a:r>
              <a:rPr lang="ka-GE" sz="1400" b="1" dirty="0">
                <a:solidFill>
                  <a:schemeClr val="tx1"/>
                </a:solidFill>
                <a:latin typeface="Sylfaen"/>
                <a:cs typeface="Sylfaen"/>
              </a:rPr>
              <a:t>სააგენტო </a:t>
            </a:r>
            <a:r>
              <a:rPr lang="ka-GE" sz="1400" b="1" dirty="0" smtClean="0">
                <a:solidFill>
                  <a:schemeClr val="tx1"/>
                </a:solidFill>
                <a:latin typeface="Sylfaen"/>
                <a:cs typeface="Sylfaen"/>
              </a:rPr>
              <a:t>მყისიერად განიხილავს </a:t>
            </a:r>
            <a:r>
              <a:rPr lang="ka-GE" sz="1400" b="1" dirty="0">
                <a:solidFill>
                  <a:schemeClr val="tx1"/>
                </a:solidFill>
                <a:latin typeface="Sylfaen"/>
                <a:cs typeface="Sylfaen"/>
              </a:rPr>
              <a:t>და უმოკლეს ვადებში მოახდენს </a:t>
            </a:r>
            <a:r>
              <a:rPr lang="ka-GE" sz="1400" b="1" dirty="0" smtClean="0">
                <a:solidFill>
                  <a:schemeClr val="tx1"/>
                </a:solidFill>
                <a:latin typeface="Sylfaen"/>
                <a:cs typeface="Sylfaen"/>
              </a:rPr>
              <a:t>რეაგირებას კომპენსაციის </a:t>
            </a:r>
            <a:r>
              <a:rPr lang="ka-GE" sz="1400" b="1" dirty="0">
                <a:solidFill>
                  <a:schemeClr val="tx1"/>
                </a:solidFill>
                <a:latin typeface="Sylfaen"/>
                <a:cs typeface="Sylfaen"/>
              </a:rPr>
              <a:t>მიღების უფლების მოპოვების </a:t>
            </a:r>
            <a:r>
              <a:rPr lang="ka-GE" sz="1400" b="1" dirty="0" smtClean="0">
                <a:solidFill>
                  <a:schemeClr val="tx1"/>
                </a:solidFill>
                <a:latin typeface="Sylfaen"/>
                <a:cs typeface="Sylfaen"/>
              </a:rPr>
              <a:t>მიზნით  </a:t>
            </a:r>
            <a:r>
              <a:rPr lang="ka-GE" sz="1400" b="1" dirty="0">
                <a:solidFill>
                  <a:schemeClr val="tx1"/>
                </a:solidFill>
                <a:latin typeface="Sylfaen"/>
                <a:cs typeface="Sylfaen"/>
              </a:rPr>
              <a:t>„სოციალურად  დაუცველი ოჯახების   მონაცემთა  ერთიან  ბაზაში“  </a:t>
            </a:r>
            <a:r>
              <a:rPr lang="ka-GE" sz="1400" b="1" dirty="0" smtClean="0">
                <a:solidFill>
                  <a:schemeClr val="tx1"/>
                </a:solidFill>
                <a:latin typeface="Sylfaen"/>
                <a:cs typeface="Sylfaen"/>
              </a:rPr>
              <a:t>რეგისტრაციისთვის </a:t>
            </a:r>
            <a:r>
              <a:rPr lang="ka-GE" sz="1400" b="1" dirty="0">
                <a:solidFill>
                  <a:schemeClr val="tx1"/>
                </a:solidFill>
                <a:latin typeface="Sylfaen"/>
                <a:cs typeface="Sylfaen"/>
              </a:rPr>
              <a:t>საქართველოს მოქალაქეების მიერ წარმოდგენილ </a:t>
            </a:r>
            <a:r>
              <a:rPr lang="ka-GE" sz="1400" b="1" dirty="0" smtClean="0">
                <a:solidFill>
                  <a:schemeClr val="tx1"/>
                </a:solidFill>
                <a:latin typeface="Sylfaen"/>
                <a:cs typeface="Sylfaen"/>
              </a:rPr>
              <a:t>განცხადებებზე, </a:t>
            </a:r>
            <a:r>
              <a:rPr lang="ka-GE" sz="1400" b="1" dirty="0">
                <a:solidFill>
                  <a:schemeClr val="tx1"/>
                </a:solidFill>
                <a:latin typeface="Sylfaen"/>
                <a:cs typeface="Sylfaen"/>
              </a:rPr>
              <a:t>კერძოდ: </a:t>
            </a:r>
            <a:endParaRPr lang="ka-GE" sz="1400" b="1" dirty="0" smtClean="0">
              <a:solidFill>
                <a:schemeClr val="tx1"/>
              </a:solidFill>
              <a:latin typeface="Sylfaen"/>
              <a:cs typeface="Sylfaen"/>
            </a:endParaRPr>
          </a:p>
          <a:p>
            <a:pPr marL="0" indent="0" algn="just">
              <a:lnSpc>
                <a:spcPct val="120000"/>
              </a:lnSpc>
              <a:buNone/>
            </a:pPr>
            <a:r>
              <a:rPr lang="ka-GE" sz="1400" dirty="0">
                <a:solidFill>
                  <a:schemeClr val="tx1"/>
                </a:solidFill>
                <a:latin typeface="Sylfaen"/>
                <a:cs typeface="Sylfaen"/>
              </a:rPr>
              <a:t>სოციალური მომსახურების სააგენტოში დასაქმებული სოციალური </a:t>
            </a:r>
            <a:r>
              <a:rPr lang="ka-GE" sz="1400" dirty="0" smtClean="0">
                <a:solidFill>
                  <a:schemeClr val="tx1"/>
                </a:solidFill>
                <a:latin typeface="Sylfaen"/>
                <a:cs typeface="Sylfaen"/>
              </a:rPr>
              <a:t>აგენტები </a:t>
            </a:r>
            <a:r>
              <a:rPr lang="ka-GE" sz="1400" dirty="0">
                <a:solidFill>
                  <a:schemeClr val="tx1"/>
                </a:solidFill>
                <a:latin typeface="Sylfaen"/>
                <a:cs typeface="Sylfaen"/>
              </a:rPr>
              <a:t>უზრუნველყოფილი იქნებიან შესაბამისი ტექნიკური აღჭურვილობითა და სატრანსპორტო საშუალებებით, რათა უმოკლეს ვადებში მოხდეს საქართველოს მთელს ტერიტორიაზე, საჭიროებიდან გამომდინარე, ოჯახების სოციალურ-ეკონომიკური მდგომარეობის ადგილზე გადამოწმება</a:t>
            </a:r>
            <a:r>
              <a:rPr lang="ka-GE" sz="1400" dirty="0" smtClean="0">
                <a:solidFill>
                  <a:schemeClr val="tx1"/>
                </a:solidFill>
                <a:latin typeface="Sylfaen"/>
                <a:cs typeface="Sylfaen"/>
              </a:rPr>
              <a:t>.</a:t>
            </a:r>
          </a:p>
          <a:p>
            <a:pPr marL="0" indent="0" algn="just">
              <a:lnSpc>
                <a:spcPct val="120000"/>
              </a:lnSpc>
              <a:buNone/>
            </a:pPr>
            <a:r>
              <a:rPr lang="ka-GE" sz="1400" dirty="0">
                <a:solidFill>
                  <a:schemeClr val="tx1"/>
                </a:solidFill>
                <a:latin typeface="Sylfaen"/>
                <a:cs typeface="Sylfaen"/>
              </a:rPr>
              <a:t>კომპენსაციის მიღების უფლების მოპოვების მიზნით, თვითდასაქმებულებთან მიმართებაში, მოქალაქეებს მიეცემათ </a:t>
            </a:r>
            <a:r>
              <a:rPr lang="ka-GE" sz="1400" dirty="0" smtClean="0">
                <a:solidFill>
                  <a:schemeClr val="tx1"/>
                </a:solidFill>
                <a:latin typeface="Sylfaen"/>
                <a:cs typeface="Sylfaen"/>
              </a:rPr>
              <a:t>სპეციალურ </a:t>
            </a:r>
            <a:r>
              <a:rPr lang="ka-GE" sz="1400" dirty="0">
                <a:solidFill>
                  <a:schemeClr val="tx1"/>
                </a:solidFill>
                <a:latin typeface="Sylfaen"/>
                <a:cs typeface="Sylfaen"/>
              </a:rPr>
              <a:t>ელექტრონულ პორტალზე განცხადებების </a:t>
            </a:r>
            <a:r>
              <a:rPr lang="ka-GE" sz="1400" dirty="0" smtClean="0">
                <a:solidFill>
                  <a:schemeClr val="tx1"/>
                </a:solidFill>
                <a:latin typeface="Sylfaen"/>
                <a:cs typeface="Sylfaen"/>
              </a:rPr>
              <a:t>წარდგენის შესაძლებლობა, ხოლო </a:t>
            </a:r>
            <a:r>
              <a:rPr lang="ka-GE" sz="1400" dirty="0">
                <a:solidFill>
                  <a:schemeClr val="tx1"/>
                </a:solidFill>
                <a:latin typeface="Sylfaen"/>
                <a:cs typeface="Sylfaen"/>
              </a:rPr>
              <a:t>მატერიალური სახით დოკუმენტების მიღებას განახორციელებს სოციალური მომსახურების სააგენტოს რეგიონული და რაიონული </a:t>
            </a:r>
            <a:r>
              <a:rPr lang="ka-GE" sz="1400" dirty="0" smtClean="0">
                <a:solidFill>
                  <a:schemeClr val="tx1"/>
                </a:solidFill>
                <a:latin typeface="Sylfaen"/>
                <a:cs typeface="Sylfaen"/>
              </a:rPr>
              <a:t>განყოფილებები.</a:t>
            </a:r>
            <a:endParaRPr lang="ka-GE" sz="1400" dirty="0">
              <a:solidFill>
                <a:schemeClr val="tx1"/>
              </a:solidFill>
              <a:latin typeface="Sylfaen"/>
              <a:cs typeface="Sylfaen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641839" y="277812"/>
            <a:ext cx="8590084" cy="662965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685800" rtl="0" eaLnBrk="1" latinLnBrk="0" hangingPunct="1">
              <a:lnSpc>
                <a:spcPct val="89000"/>
              </a:lnSpc>
              <a:spcBef>
                <a:spcPct val="0"/>
              </a:spcBef>
              <a:buNone/>
              <a:defRPr sz="4400" kern="1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ka-GE" sz="2000" b="1" dirty="0">
                <a:latin typeface="Sylfaen"/>
                <a:cs typeface="Sylfaen"/>
              </a:rPr>
              <a:t>სოციალური მომსახურების </a:t>
            </a:r>
            <a:r>
              <a:rPr lang="ka-GE" sz="2000" b="1" dirty="0" smtClean="0">
                <a:latin typeface="Sylfaen"/>
                <a:cs typeface="Sylfaen"/>
              </a:rPr>
              <a:t>სააგენტო - </a:t>
            </a:r>
            <a:r>
              <a:rPr lang="ka-GE" sz="2000" b="1" dirty="0">
                <a:latin typeface="Sylfaen"/>
                <a:cs typeface="Sylfaen"/>
              </a:rPr>
              <a:t>(</a:t>
            </a:r>
            <a:r>
              <a:rPr lang="en-US" sz="2000" b="1" dirty="0">
                <a:latin typeface="Sylfaen"/>
                <a:cs typeface="Sylfaen"/>
              </a:rPr>
              <a:t>COVID 19 ) </a:t>
            </a:r>
            <a:r>
              <a:rPr lang="ka-GE" sz="2000" b="1" dirty="0">
                <a:latin typeface="Sylfaen"/>
                <a:cs typeface="Sylfaen"/>
              </a:rPr>
              <a:t>შედეგად მიყენებული ზიანის შემსუბუქების სახელმწიფო პროგრამის ფარგლებში:</a:t>
            </a:r>
            <a:endParaRPr lang="en-US" sz="2000" b="1" dirty="0">
              <a:latin typeface="Sylfaen"/>
              <a:cs typeface="Sylfaen"/>
            </a:endParaRPr>
          </a:p>
        </p:txBody>
      </p:sp>
    </p:spTree>
    <p:extLst>
      <p:ext uri="{BB962C8B-B14F-4D97-AF65-F5344CB8AC3E}">
        <p14:creationId xmlns:p14="http://schemas.microsoft.com/office/powerpoint/2010/main" val="187638148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subTitle" idx="1"/>
          </p:nvPr>
        </p:nvSpPr>
        <p:spPr>
          <a:xfrm>
            <a:off x="1161143" y="2185308"/>
            <a:ext cx="6952344" cy="1762440"/>
          </a:xfrm>
        </p:spPr>
        <p:txBody>
          <a:bodyPr>
            <a:normAutofit/>
          </a:bodyPr>
          <a:lstStyle/>
          <a:p>
            <a:pPr algn="just"/>
            <a:endParaRPr lang="ka-GE" sz="2400" b="1" dirty="0" smtClean="0">
              <a:solidFill>
                <a:schemeClr val="tx1"/>
              </a:solidFill>
              <a:latin typeface="Sylfaen"/>
              <a:cs typeface="Sylfaen"/>
            </a:endParaRPr>
          </a:p>
          <a:p>
            <a:r>
              <a:rPr lang="ka-GE" sz="3200" dirty="0" smtClean="0">
                <a:latin typeface="Sylfaen"/>
                <a:cs typeface="Sylfaen"/>
              </a:rPr>
              <a:t>პანდემიის </a:t>
            </a:r>
            <a:r>
              <a:rPr lang="ka-GE" sz="3200" dirty="0">
                <a:latin typeface="Sylfaen"/>
                <a:cs typeface="Sylfaen"/>
              </a:rPr>
              <a:t>დასრულების შემდგომ</a:t>
            </a:r>
            <a:endParaRPr lang="ka-GE" sz="3200" dirty="0" smtClean="0">
              <a:solidFill>
                <a:schemeClr val="tx1"/>
              </a:solidFill>
              <a:latin typeface="Sylfaen"/>
              <a:cs typeface="Sylfaen"/>
            </a:endParaRPr>
          </a:p>
        </p:txBody>
      </p:sp>
    </p:spTree>
    <p:extLst>
      <p:ext uri="{BB962C8B-B14F-4D97-AF65-F5344CB8AC3E}">
        <p14:creationId xmlns:p14="http://schemas.microsoft.com/office/powerpoint/2010/main" val="237382910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2"/>
          <p:cNvSpPr txBox="1">
            <a:spLocks/>
          </p:cNvSpPr>
          <p:nvPr/>
        </p:nvSpPr>
        <p:spPr>
          <a:xfrm>
            <a:off x="685801" y="1846387"/>
            <a:ext cx="8053754" cy="327073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84048" indent="-384048" algn="l" defTabSz="685800" rtl="0" eaLnBrk="1" latinLnBrk="0" hangingPunct="1">
              <a:lnSpc>
                <a:spcPct val="94000"/>
              </a:lnSpc>
              <a:spcBef>
                <a:spcPts val="1000"/>
              </a:spcBef>
              <a:spcAft>
                <a:spcPts val="200"/>
              </a:spcAft>
              <a:buFont typeface="Franklin Gothic Book" panose="020B0503020102020204" pitchFamily="34" charset="0"/>
              <a:buChar char="■"/>
              <a:defRPr sz="20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914400" indent="-384048" algn="l" defTabSz="6858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–"/>
              <a:defRPr sz="20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1371600" indent="-384048" algn="l" defTabSz="6858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■"/>
              <a:defRPr sz="18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828800" indent="-384048" algn="l" defTabSz="6858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–"/>
              <a:defRPr sz="18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2286000" indent="-384048" algn="l" defTabSz="6858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■"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743200" indent="-384048" algn="l" defTabSz="6858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–"/>
              <a:defRPr sz="16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3200400" indent="-384048" algn="l" defTabSz="6858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■"/>
              <a:defRPr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3657600" indent="-384048" algn="l" defTabSz="6858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–"/>
              <a:defRPr sz="14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4114800" indent="-384048" algn="l" defTabSz="6858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■"/>
              <a:defRPr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lnSpc>
                <a:spcPct val="120000"/>
              </a:lnSpc>
              <a:buNone/>
            </a:pPr>
            <a:r>
              <a:rPr lang="ka-GE" sz="1400" b="1" dirty="0">
                <a:solidFill>
                  <a:schemeClr val="tx1"/>
                </a:solidFill>
                <a:latin typeface="Sylfaen"/>
                <a:cs typeface="Sylfaen"/>
              </a:rPr>
              <a:t>სოციალური მომსახურების სააგენტოსთვის ერთ-ერთ </a:t>
            </a:r>
            <a:r>
              <a:rPr lang="ka-GE" sz="1400" b="1" dirty="0" smtClean="0">
                <a:solidFill>
                  <a:schemeClr val="tx1"/>
                </a:solidFill>
                <a:latin typeface="Sylfaen"/>
                <a:cs typeface="Sylfaen"/>
              </a:rPr>
              <a:t>მნიშნელოვან </a:t>
            </a:r>
            <a:r>
              <a:rPr lang="ka-GE" sz="1400" b="1" dirty="0">
                <a:solidFill>
                  <a:schemeClr val="tx1"/>
                </a:solidFill>
                <a:latin typeface="Sylfaen"/>
                <a:cs typeface="Sylfaen"/>
              </a:rPr>
              <a:t>საკითხს წარმოადგეს მიმდინარე რეორგანიზაციის დასრულება, რაც საშუალებას მისცემს დაწესებულებას</a:t>
            </a:r>
            <a:r>
              <a:rPr lang="ka-GE" sz="1400" b="1" dirty="0" smtClean="0">
                <a:solidFill>
                  <a:schemeClr val="tx1"/>
                </a:solidFill>
                <a:latin typeface="Sylfaen"/>
                <a:cs typeface="Sylfaen"/>
              </a:rPr>
              <a:t>:</a:t>
            </a:r>
          </a:p>
          <a:p>
            <a:pPr marL="0" indent="0" algn="just">
              <a:lnSpc>
                <a:spcPct val="120000"/>
              </a:lnSpc>
              <a:buNone/>
            </a:pPr>
            <a:r>
              <a:rPr lang="ka-GE" sz="1400" dirty="0">
                <a:solidFill>
                  <a:schemeClr val="tx1"/>
                </a:solidFill>
                <a:latin typeface="Sylfaen"/>
                <a:cs typeface="Sylfaen"/>
              </a:rPr>
              <a:t>სააგენტოში ფაქტობრივად არსებული საშტატო რიცხოვნობა შეესაბამებოდეს სახელმწიფო ბიუჯეტით </a:t>
            </a:r>
            <a:r>
              <a:rPr lang="ka-GE" sz="1400" dirty="0" smtClean="0">
                <a:solidFill>
                  <a:schemeClr val="tx1"/>
                </a:solidFill>
                <a:latin typeface="Sylfaen"/>
                <a:cs typeface="Sylfaen"/>
              </a:rPr>
              <a:t>განსაზღვრულს</a:t>
            </a:r>
          </a:p>
          <a:p>
            <a:pPr marL="0" indent="0" algn="just">
              <a:lnSpc>
                <a:spcPct val="120000"/>
              </a:lnSpc>
              <a:buNone/>
            </a:pPr>
            <a:r>
              <a:rPr lang="ka-GE" sz="1400" dirty="0">
                <a:solidFill>
                  <a:schemeClr val="tx1"/>
                </a:solidFill>
                <a:latin typeface="Sylfaen"/>
                <a:cs typeface="Sylfaen"/>
              </a:rPr>
              <a:t>კადრების შემცირების საშუალებით, სააგენტოს წლიური სახელფასო </a:t>
            </a:r>
            <a:r>
              <a:rPr lang="ka-GE" sz="1400" dirty="0" smtClean="0">
                <a:solidFill>
                  <a:schemeClr val="tx1"/>
                </a:solidFill>
                <a:latin typeface="Sylfaen"/>
                <a:cs typeface="Sylfaen"/>
              </a:rPr>
              <a:t>ფონდი/საშტატო განრიგი </a:t>
            </a:r>
            <a:r>
              <a:rPr lang="ka-GE" sz="1400" dirty="0">
                <a:solidFill>
                  <a:schemeClr val="tx1"/>
                </a:solidFill>
                <a:latin typeface="Sylfaen"/>
                <a:cs typeface="Sylfaen"/>
              </a:rPr>
              <a:t>განისაზღვროს სახელმწიფო ბიუჯეტით განსაზღვრული წლიური ასიგნებების ფარგლებში, რაც დღევანდელი მდგომარეობით შეადგენს 11,520,000 ლარს</a:t>
            </a: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685800" y="609294"/>
            <a:ext cx="8053754" cy="662965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685800" rtl="0" eaLnBrk="1" latinLnBrk="0" hangingPunct="1">
              <a:lnSpc>
                <a:spcPct val="89000"/>
              </a:lnSpc>
              <a:spcBef>
                <a:spcPct val="0"/>
              </a:spcBef>
              <a:buNone/>
              <a:defRPr sz="4400" kern="1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ka-GE" sz="2000" b="1" dirty="0">
                <a:latin typeface="Sylfaen"/>
                <a:cs typeface="Sylfaen"/>
              </a:rPr>
              <a:t>სოციალური მომსახურების სააგენტოს განსახორციელებელი </a:t>
            </a:r>
            <a:r>
              <a:rPr lang="ka-GE" sz="2000" b="1" dirty="0" smtClean="0">
                <a:latin typeface="Sylfaen"/>
                <a:cs typeface="Sylfaen"/>
              </a:rPr>
              <a:t>ღონისძიებები </a:t>
            </a:r>
            <a:r>
              <a:rPr lang="ka-GE" sz="2000" b="1" dirty="0">
                <a:latin typeface="Sylfaen"/>
                <a:cs typeface="Sylfaen"/>
              </a:rPr>
              <a:t>პანდემიის დასრულების შემდგომ</a:t>
            </a:r>
            <a:endParaRPr lang="en-US" sz="2000" b="1" dirty="0">
              <a:latin typeface="Sylfaen"/>
              <a:cs typeface="Sylfaen"/>
            </a:endParaRPr>
          </a:p>
        </p:txBody>
      </p:sp>
    </p:spTree>
    <p:extLst>
      <p:ext uri="{BB962C8B-B14F-4D97-AF65-F5344CB8AC3E}">
        <p14:creationId xmlns:p14="http://schemas.microsoft.com/office/powerpoint/2010/main" val="97952979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ka-GE" sz="2400" dirty="0" smtClean="0"/>
              <a:t>მადლობა </a:t>
            </a:r>
            <a:r>
              <a:rPr lang="ka-GE" sz="2400" dirty="0"/>
              <a:t>ყურადღებისთვის!</a:t>
            </a:r>
            <a:br>
              <a:rPr lang="ka-GE" sz="2400" dirty="0"/>
            </a:br>
            <a:r>
              <a:rPr lang="ka-GE" sz="2400" dirty="0"/>
              <a:t/>
            </a:r>
            <a:br>
              <a:rPr lang="ka-GE" sz="2400" dirty="0"/>
            </a:br>
            <a:r>
              <a:rPr lang="ka-GE" sz="2400" dirty="0" smtClean="0"/>
              <a:t>მაისი, 2020 </a:t>
            </a:r>
            <a:r>
              <a:rPr lang="ka-GE" sz="2400" dirty="0"/>
              <a:t>წელი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3159811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subTitle" idx="1"/>
          </p:nvPr>
        </p:nvSpPr>
        <p:spPr>
          <a:xfrm>
            <a:off x="1161143" y="2000668"/>
            <a:ext cx="6952344" cy="2346709"/>
          </a:xfrm>
        </p:spPr>
        <p:txBody>
          <a:bodyPr>
            <a:normAutofit fontScale="77500" lnSpcReduction="20000"/>
          </a:bodyPr>
          <a:lstStyle/>
          <a:p>
            <a:pPr algn="just">
              <a:lnSpc>
                <a:spcPct val="120000"/>
              </a:lnSpc>
            </a:pPr>
            <a:endParaRPr lang="ka-GE" sz="2400" b="1" dirty="0" smtClean="0">
              <a:solidFill>
                <a:schemeClr val="tx1"/>
              </a:solidFill>
              <a:latin typeface="Sylfaen"/>
              <a:cs typeface="Sylfaen"/>
            </a:endParaRPr>
          </a:p>
          <a:p>
            <a:pPr>
              <a:lnSpc>
                <a:spcPct val="120000"/>
              </a:lnSpc>
            </a:pPr>
            <a:r>
              <a:rPr lang="ka-GE" sz="3200" dirty="0"/>
              <a:t>ახალი კორონავირუსით  (</a:t>
            </a:r>
            <a:r>
              <a:rPr lang="en-US" sz="3200" dirty="0"/>
              <a:t>SARS-COV-2) </a:t>
            </a:r>
            <a:r>
              <a:rPr lang="ka-GE" sz="3200" dirty="0"/>
              <a:t>გამოწვეული ინფექციის (</a:t>
            </a:r>
            <a:r>
              <a:rPr lang="en-US" sz="3200" dirty="0"/>
              <a:t>COVID-19) </a:t>
            </a:r>
            <a:r>
              <a:rPr lang="ka-GE" sz="3200" dirty="0"/>
              <a:t>შედეგად მიყენებული ზიანის შემსუბუქების მიზნით განსახორციელებელი ღონისძიებები</a:t>
            </a:r>
            <a:endParaRPr lang="ka-GE" sz="3200" dirty="0" smtClean="0">
              <a:solidFill>
                <a:schemeClr val="tx1"/>
              </a:solidFill>
              <a:latin typeface="Sylfaen"/>
              <a:cs typeface="Sylfaen"/>
            </a:endParaRPr>
          </a:p>
        </p:txBody>
      </p:sp>
    </p:spTree>
    <p:extLst>
      <p:ext uri="{BB962C8B-B14F-4D97-AF65-F5344CB8AC3E}">
        <p14:creationId xmlns:p14="http://schemas.microsoft.com/office/powerpoint/2010/main" val="18015184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2854" y="685800"/>
            <a:ext cx="7728438" cy="1485900"/>
          </a:xfrm>
        </p:spPr>
        <p:txBody>
          <a:bodyPr>
            <a:noAutofit/>
          </a:bodyPr>
          <a:lstStyle/>
          <a:p>
            <a:r>
              <a:rPr lang="ka-GE" sz="2800" dirty="0"/>
              <a:t>რეორგანიზაციის ფარგლებში წარმოშობილი პრობლემები: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8700" y="1723292"/>
            <a:ext cx="7200900" cy="4976446"/>
          </a:xfrm>
        </p:spPr>
        <p:txBody>
          <a:bodyPr>
            <a:normAutofit fontScale="77500" lnSpcReduction="20000"/>
          </a:bodyPr>
          <a:lstStyle/>
          <a:p>
            <a:pPr marL="0" indent="0" algn="just">
              <a:lnSpc>
                <a:spcPct val="120000"/>
              </a:lnSpc>
              <a:buNone/>
            </a:pPr>
            <a:r>
              <a:rPr lang="ka-GE" dirty="0">
                <a:solidFill>
                  <a:schemeClr val="tx1"/>
                </a:solidFill>
                <a:latin typeface="Sylfaen"/>
                <a:cs typeface="Sylfaen"/>
              </a:rPr>
              <a:t>სოციალური მომსახურების სააგენტოში 2019 წელს დაწყებული რეორგანიზაცია, ქვეყანაში შექმნილი სიტუაციიდან გამომდინარე მიმდინარე ეტაპზე არ არის დასრულებული, რამაც წარმოშვა რიგი </a:t>
            </a:r>
            <a:r>
              <a:rPr lang="ka-GE" dirty="0">
                <a:solidFill>
                  <a:schemeClr val="tx1"/>
                </a:solidFill>
                <a:latin typeface="Sylfaen"/>
                <a:cs typeface="Sylfaen"/>
              </a:rPr>
              <a:t>პრობლემები.</a:t>
            </a:r>
          </a:p>
          <a:p>
            <a:pPr algn="just"/>
            <a:endParaRPr lang="ka-GE" dirty="0">
              <a:solidFill>
                <a:schemeClr val="tx1"/>
              </a:solidFill>
              <a:latin typeface="Sylfaen"/>
              <a:cs typeface="Sylfaen"/>
            </a:endParaRPr>
          </a:p>
          <a:p>
            <a:pPr marL="457200" indent="-457200" algn="just">
              <a:lnSpc>
                <a:spcPct val="120000"/>
              </a:lnSpc>
            </a:pPr>
            <a:r>
              <a:rPr lang="ka-GE" dirty="0" smtClean="0">
                <a:solidFill>
                  <a:schemeClr val="tx1"/>
                </a:solidFill>
                <a:latin typeface="Sylfaen"/>
                <a:cs typeface="Sylfaen"/>
              </a:rPr>
              <a:t>2020 </a:t>
            </a:r>
            <a:r>
              <a:rPr lang="ka-GE" dirty="0">
                <a:solidFill>
                  <a:schemeClr val="tx1"/>
                </a:solidFill>
                <a:latin typeface="Sylfaen"/>
                <a:cs typeface="Sylfaen"/>
              </a:rPr>
              <a:t>წლის სახელმწიფო ბიუჯეტის დაგეგმვის ეტაპზე, სააგენტოსთვის გამოსაყოფი ასიგნებები განსაზრვული იყო იმ პირობის გათვალისწინებით, რომ რეორგანიზაცია </a:t>
            </a:r>
            <a:r>
              <a:rPr lang="ka-GE" dirty="0" smtClean="0">
                <a:solidFill>
                  <a:schemeClr val="tx1"/>
                </a:solidFill>
                <a:latin typeface="Sylfaen"/>
                <a:cs typeface="Sylfaen"/>
              </a:rPr>
              <a:t>დასრულდებოდა, </a:t>
            </a:r>
            <a:r>
              <a:rPr lang="ka-GE" dirty="0">
                <a:solidFill>
                  <a:schemeClr val="tx1"/>
                </a:solidFill>
                <a:latin typeface="Sylfaen"/>
                <a:cs typeface="Sylfaen"/>
              </a:rPr>
              <a:t>რაც გულისხმობდა სხვადასხვა საჯარო სამართლის იურიდიულ პირებში გარკვეული </a:t>
            </a:r>
            <a:r>
              <a:rPr lang="ka-GE" dirty="0" smtClean="0">
                <a:solidFill>
                  <a:schemeClr val="tx1"/>
                </a:solidFill>
                <a:latin typeface="Sylfaen"/>
                <a:cs typeface="Sylfaen"/>
              </a:rPr>
              <a:t>ფუნქციების გადანაწილებას, </a:t>
            </a:r>
            <a:r>
              <a:rPr lang="ka-GE" dirty="0">
                <a:solidFill>
                  <a:schemeClr val="tx1"/>
                </a:solidFill>
                <a:latin typeface="Sylfaen"/>
                <a:cs typeface="Sylfaen"/>
              </a:rPr>
              <a:t>შესაბამისი შტატებისა და ფინანსური რესურსის </a:t>
            </a:r>
            <a:r>
              <a:rPr lang="ka-GE" dirty="0" smtClean="0">
                <a:solidFill>
                  <a:schemeClr val="tx1"/>
                </a:solidFill>
                <a:latin typeface="Sylfaen"/>
                <a:cs typeface="Sylfaen"/>
              </a:rPr>
              <a:t>გადატანასა </a:t>
            </a:r>
            <a:r>
              <a:rPr lang="ka-GE" dirty="0">
                <a:solidFill>
                  <a:schemeClr val="tx1"/>
                </a:solidFill>
                <a:latin typeface="Sylfaen"/>
                <a:cs typeface="Sylfaen"/>
              </a:rPr>
              <a:t>და სოციალური მომსახურების სააგენტოში დარჩენილი საშტატო რიცხოვნობის </a:t>
            </a:r>
            <a:r>
              <a:rPr lang="ka-GE" dirty="0" smtClean="0">
                <a:solidFill>
                  <a:schemeClr val="tx1"/>
                </a:solidFill>
                <a:latin typeface="Sylfaen"/>
                <a:cs typeface="Sylfaen"/>
              </a:rPr>
              <a:t>შემცირებას</a:t>
            </a:r>
            <a:r>
              <a:rPr lang="ka-GE" dirty="0">
                <a:solidFill>
                  <a:schemeClr val="tx1"/>
                </a:solidFill>
                <a:latin typeface="Sylfaen"/>
                <a:cs typeface="Sylfaen"/>
              </a:rPr>
              <a:t>. </a:t>
            </a:r>
            <a:r>
              <a:rPr lang="ka-GE" dirty="0" smtClean="0">
                <a:solidFill>
                  <a:schemeClr val="tx1"/>
                </a:solidFill>
                <a:latin typeface="Sylfaen"/>
                <a:cs typeface="Sylfaen"/>
              </a:rPr>
              <a:t>ამის </a:t>
            </a:r>
            <a:r>
              <a:rPr lang="ka-GE" dirty="0">
                <a:solidFill>
                  <a:schemeClr val="tx1"/>
                </a:solidFill>
                <a:latin typeface="Sylfaen"/>
                <a:cs typeface="Sylfaen"/>
              </a:rPr>
              <a:t>გათვალისწინებით 2020 წლის სახელმწიფო ბიუჯეტში, სოციალური მომსახურების </a:t>
            </a:r>
            <a:r>
              <a:rPr lang="ka-GE" dirty="0" smtClean="0">
                <a:solidFill>
                  <a:schemeClr val="tx1"/>
                </a:solidFill>
                <a:latin typeface="Sylfaen"/>
                <a:cs typeface="Sylfaen"/>
              </a:rPr>
              <a:t>სააგენტოსთვის, </a:t>
            </a:r>
            <a:r>
              <a:rPr lang="ka-GE" dirty="0">
                <a:solidFill>
                  <a:schemeClr val="tx1"/>
                </a:solidFill>
                <a:latin typeface="Sylfaen"/>
                <a:cs typeface="Sylfaen"/>
              </a:rPr>
              <a:t>(27 01 04)  მომუშავეთა რიცხოვნობა ნაცვლად </a:t>
            </a:r>
            <a:r>
              <a:rPr lang="ka-GE" dirty="0" smtClean="0">
                <a:solidFill>
                  <a:schemeClr val="tx1"/>
                </a:solidFill>
                <a:latin typeface="Sylfaen"/>
                <a:cs typeface="Sylfaen"/>
              </a:rPr>
              <a:t>1843-სა </a:t>
            </a:r>
            <a:r>
              <a:rPr lang="ka-GE" dirty="0">
                <a:solidFill>
                  <a:schemeClr val="tx1"/>
                </a:solidFill>
                <a:latin typeface="Sylfaen"/>
                <a:cs typeface="Sylfaen"/>
              </a:rPr>
              <a:t>განისაზღვრა 941 საშტატო ერთეულით, ხოლო შრომის </a:t>
            </a:r>
            <a:r>
              <a:rPr lang="ka-GE" dirty="0" smtClean="0">
                <a:solidFill>
                  <a:schemeClr val="tx1"/>
                </a:solidFill>
                <a:latin typeface="Sylfaen"/>
                <a:cs typeface="Sylfaen"/>
              </a:rPr>
              <a:t>ანაზღაურება </a:t>
            </a:r>
            <a:r>
              <a:rPr lang="ka-GE" dirty="0">
                <a:solidFill>
                  <a:schemeClr val="tx1"/>
                </a:solidFill>
                <a:latin typeface="Sylfaen"/>
                <a:cs typeface="Sylfaen"/>
              </a:rPr>
              <a:t>ნაცვლად 18,976,000 ლარისა განისაზღვრა 11,520,000 ლარით.</a:t>
            </a:r>
            <a:endParaRPr lang="ka-GE" dirty="0">
              <a:solidFill>
                <a:schemeClr val="tx1"/>
              </a:solidFill>
              <a:latin typeface="Sylfaen"/>
              <a:cs typeface="Sylfaen"/>
            </a:endParaRPr>
          </a:p>
        </p:txBody>
      </p:sp>
    </p:spTree>
    <p:extLst>
      <p:ext uri="{BB962C8B-B14F-4D97-AF65-F5344CB8AC3E}">
        <p14:creationId xmlns:p14="http://schemas.microsoft.com/office/powerpoint/2010/main" val="2989834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2854" y="685800"/>
            <a:ext cx="7728438" cy="1485900"/>
          </a:xfrm>
        </p:spPr>
        <p:txBody>
          <a:bodyPr>
            <a:noAutofit/>
          </a:bodyPr>
          <a:lstStyle/>
          <a:p>
            <a:r>
              <a:rPr lang="ka-GE" sz="2800" dirty="0"/>
              <a:t>რეორგანიზაციის ფარგლებში წარმოშობილი პრობლემები: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8700" y="1723292"/>
            <a:ext cx="7552592" cy="5064370"/>
          </a:xfrm>
        </p:spPr>
        <p:txBody>
          <a:bodyPr>
            <a:normAutofit fontScale="77500" lnSpcReduction="20000"/>
          </a:bodyPr>
          <a:lstStyle/>
          <a:p>
            <a:pPr algn="just">
              <a:lnSpc>
                <a:spcPct val="120000"/>
              </a:lnSpc>
            </a:pPr>
            <a:r>
              <a:rPr lang="ka-GE" dirty="0">
                <a:solidFill>
                  <a:schemeClr val="tx1"/>
                </a:solidFill>
                <a:latin typeface="Sylfaen"/>
                <a:cs typeface="Sylfaen"/>
              </a:rPr>
              <a:t>განხორციელებული ცვლილებების შედეგად, საჯარო სამართლის სხვადასხვა იურიდიულ პირებში (</a:t>
            </a:r>
            <a:r>
              <a:rPr lang="ka-GE" dirty="0" smtClean="0">
                <a:solidFill>
                  <a:schemeClr val="tx1"/>
                </a:solidFill>
                <a:latin typeface="Sylfaen"/>
                <a:cs typeface="Sylfaen"/>
              </a:rPr>
              <a:t>სსიპ სამედიცინო </a:t>
            </a:r>
            <a:r>
              <a:rPr lang="ka-GE" dirty="0">
                <a:solidFill>
                  <a:schemeClr val="tx1"/>
                </a:solidFill>
                <a:latin typeface="Sylfaen"/>
                <a:cs typeface="Sylfaen"/>
              </a:rPr>
              <a:t>და ფარმაცევტული საქმიანობის რეგულირების </a:t>
            </a:r>
            <a:r>
              <a:rPr lang="ka-GE" dirty="0" smtClean="0">
                <a:solidFill>
                  <a:schemeClr val="tx1"/>
                </a:solidFill>
                <a:latin typeface="Sylfaen"/>
                <a:cs typeface="Sylfaen"/>
              </a:rPr>
              <a:t>სააგენტო, სსიპ დევნილთა</a:t>
            </a:r>
            <a:r>
              <a:rPr lang="ka-GE" dirty="0">
                <a:solidFill>
                  <a:schemeClr val="tx1"/>
                </a:solidFill>
                <a:latin typeface="Sylfaen"/>
                <a:cs typeface="Sylfaen"/>
              </a:rPr>
              <a:t>, ეკომიგრანტთა და საარსებო წყაროებით უზრუნველყოფის </a:t>
            </a:r>
            <a:r>
              <a:rPr lang="ka-GE" dirty="0" smtClean="0">
                <a:solidFill>
                  <a:schemeClr val="tx1"/>
                </a:solidFill>
                <a:latin typeface="Sylfaen"/>
                <a:cs typeface="Sylfaen"/>
              </a:rPr>
              <a:t>სააგენტო, სსიპ დასაქმების </a:t>
            </a:r>
            <a:r>
              <a:rPr lang="ka-GE" dirty="0">
                <a:solidFill>
                  <a:schemeClr val="tx1"/>
                </a:solidFill>
                <a:latin typeface="Sylfaen"/>
                <a:cs typeface="Sylfaen"/>
              </a:rPr>
              <a:t>ხელშეწყობის სახელმწიფო </a:t>
            </a:r>
            <a:r>
              <a:rPr lang="ka-GE" dirty="0" smtClean="0">
                <a:solidFill>
                  <a:schemeClr val="tx1"/>
                </a:solidFill>
                <a:latin typeface="Sylfaen"/>
                <a:cs typeface="Sylfaen"/>
              </a:rPr>
              <a:t>სააგენტო, სსიპ ადამიანით </a:t>
            </a:r>
            <a:r>
              <a:rPr lang="ka-GE" dirty="0">
                <a:solidFill>
                  <a:schemeClr val="tx1"/>
                </a:solidFill>
                <a:latin typeface="Sylfaen"/>
                <a:cs typeface="Sylfaen"/>
              </a:rPr>
              <a:t>ვაჭრობის (ტრეფიკინგის) მსხვერპლთა, დაზარალებულთა დაცვისა და დახმარების სახელმწიფო ფონდი) სოციალური მომსახურების სააგენტოდან </a:t>
            </a:r>
            <a:r>
              <a:rPr lang="ka-GE" dirty="0" smtClean="0">
                <a:solidFill>
                  <a:schemeClr val="tx1"/>
                </a:solidFill>
                <a:latin typeface="Sylfaen"/>
                <a:cs typeface="Sylfaen"/>
              </a:rPr>
              <a:t>გადატანილი </a:t>
            </a:r>
            <a:r>
              <a:rPr lang="ka-GE" dirty="0">
                <a:solidFill>
                  <a:schemeClr val="tx1"/>
                </a:solidFill>
                <a:latin typeface="Sylfaen"/>
                <a:cs typeface="Sylfaen"/>
              </a:rPr>
              <a:t>იქნა 570 საშტატო ერთეული და შრომის ანაზღაურების მუხლიდან 7,456,000 ლარი</a:t>
            </a:r>
            <a:r>
              <a:rPr lang="ka-GE" dirty="0" smtClean="0">
                <a:solidFill>
                  <a:schemeClr val="tx1"/>
                </a:solidFill>
                <a:latin typeface="Sylfaen"/>
                <a:cs typeface="Sylfaen"/>
              </a:rPr>
              <a:t>.</a:t>
            </a:r>
          </a:p>
          <a:p>
            <a:pPr algn="just">
              <a:lnSpc>
                <a:spcPct val="120000"/>
              </a:lnSpc>
            </a:pPr>
            <a:r>
              <a:rPr lang="ka-GE" dirty="0">
                <a:solidFill>
                  <a:schemeClr val="tx1"/>
                </a:solidFill>
                <a:latin typeface="Sylfaen"/>
                <a:cs typeface="Sylfaen"/>
              </a:rPr>
              <a:t>ფუნქციების გადატანის </a:t>
            </a:r>
            <a:r>
              <a:rPr lang="ka-GE" dirty="0" smtClean="0">
                <a:solidFill>
                  <a:schemeClr val="tx1"/>
                </a:solidFill>
                <a:latin typeface="Sylfaen"/>
                <a:cs typeface="Sylfaen"/>
              </a:rPr>
              <a:t>შემდეგ, </a:t>
            </a:r>
            <a:r>
              <a:rPr lang="ka-GE" dirty="0">
                <a:solidFill>
                  <a:schemeClr val="tx1"/>
                </a:solidFill>
                <a:latin typeface="Sylfaen"/>
                <a:cs typeface="Sylfaen"/>
              </a:rPr>
              <a:t>სააგენტოში დარჩენილი საშტატო რიცხოვნობა </a:t>
            </a:r>
            <a:r>
              <a:rPr lang="ka-GE" dirty="0" smtClean="0">
                <a:solidFill>
                  <a:schemeClr val="tx1"/>
                </a:solidFill>
                <a:latin typeface="Sylfaen"/>
                <a:cs typeface="Sylfaen"/>
              </a:rPr>
              <a:t>(1267 ერთეული) 326 </a:t>
            </a:r>
            <a:r>
              <a:rPr lang="ka-GE" dirty="0">
                <a:solidFill>
                  <a:schemeClr val="tx1"/>
                </a:solidFill>
                <a:latin typeface="Sylfaen"/>
                <a:cs typeface="Sylfaen"/>
              </a:rPr>
              <a:t>ერთეულით აღემატება 2020 წლის სახელმწიფო ბიუჯეტით </a:t>
            </a:r>
            <a:r>
              <a:rPr lang="ka-GE" dirty="0" smtClean="0">
                <a:solidFill>
                  <a:schemeClr val="tx1"/>
                </a:solidFill>
                <a:latin typeface="Sylfaen"/>
                <a:cs typeface="Sylfaen"/>
              </a:rPr>
              <a:t>განსაზღვრულს</a:t>
            </a:r>
            <a:r>
              <a:rPr lang="ka-GE" dirty="0">
                <a:solidFill>
                  <a:schemeClr val="tx1"/>
                </a:solidFill>
                <a:latin typeface="Sylfaen"/>
                <a:cs typeface="Sylfaen"/>
              </a:rPr>
              <a:t>, ხოლო წლიურად საჭირო სახელფასო ფონდი </a:t>
            </a:r>
            <a:r>
              <a:rPr lang="ka-GE" dirty="0" smtClean="0">
                <a:solidFill>
                  <a:schemeClr val="tx1"/>
                </a:solidFill>
                <a:latin typeface="Sylfaen"/>
                <a:cs typeface="Sylfaen"/>
              </a:rPr>
              <a:t>(12,747,000 ლარი) </a:t>
            </a:r>
            <a:r>
              <a:rPr lang="ka-GE" dirty="0">
                <a:solidFill>
                  <a:schemeClr val="tx1"/>
                </a:solidFill>
                <a:latin typeface="Sylfaen"/>
                <a:cs typeface="Sylfaen"/>
              </a:rPr>
              <a:t>1,227,000 ლარით აღემატება 2020 წლის სახელმწიფო ბიუჯეტით სააგენტოსთვის განსაზღვრულ სახელფასო ფონდს. აღნიშნული გადახრა გამოწვეულია, ქვეყანაში შექმნილი სიტუაციიდან გამომდინარე რეორგანიზაცის პროცესის </a:t>
            </a:r>
            <a:r>
              <a:rPr lang="ka-GE" dirty="0" smtClean="0">
                <a:solidFill>
                  <a:schemeClr val="tx1"/>
                </a:solidFill>
                <a:latin typeface="Sylfaen"/>
                <a:cs typeface="Sylfaen"/>
              </a:rPr>
              <a:t>შეჩერებით, რის გამოც </a:t>
            </a:r>
            <a:r>
              <a:rPr lang="ka-GE" dirty="0">
                <a:solidFill>
                  <a:schemeClr val="tx1"/>
                </a:solidFill>
                <a:latin typeface="Sylfaen"/>
                <a:cs typeface="Sylfaen"/>
              </a:rPr>
              <a:t>სააგენტოს არ მიეცა შესაძლებლობა, რეორგანიზაციის პროექტით </a:t>
            </a:r>
            <a:r>
              <a:rPr lang="ka-GE" dirty="0" smtClean="0">
                <a:solidFill>
                  <a:schemeClr val="tx1"/>
                </a:solidFill>
                <a:latin typeface="Sylfaen"/>
                <a:cs typeface="Sylfaen"/>
              </a:rPr>
              <a:t>გათვალისწინებული </a:t>
            </a:r>
            <a:r>
              <a:rPr lang="ka-GE" dirty="0">
                <a:solidFill>
                  <a:schemeClr val="tx1"/>
                </a:solidFill>
                <a:latin typeface="Sylfaen"/>
                <a:cs typeface="Sylfaen"/>
              </a:rPr>
              <a:t>ფუნქციების გადატანის </a:t>
            </a:r>
            <a:r>
              <a:rPr lang="ka-GE" dirty="0" smtClean="0">
                <a:solidFill>
                  <a:schemeClr val="tx1"/>
                </a:solidFill>
                <a:latin typeface="Sylfaen"/>
                <a:cs typeface="Sylfaen"/>
              </a:rPr>
              <a:t>შემდგომ </a:t>
            </a:r>
            <a:r>
              <a:rPr lang="ka-GE" dirty="0">
                <a:solidFill>
                  <a:schemeClr val="tx1"/>
                </a:solidFill>
                <a:latin typeface="Sylfaen"/>
                <a:cs typeface="Sylfaen"/>
              </a:rPr>
              <a:t>დარჩენილი საშტატო </a:t>
            </a:r>
            <a:r>
              <a:rPr lang="ka-GE" dirty="0" smtClean="0">
                <a:solidFill>
                  <a:schemeClr val="tx1"/>
                </a:solidFill>
                <a:latin typeface="Sylfaen"/>
                <a:cs typeface="Sylfaen"/>
              </a:rPr>
              <a:t>რიცხოვნობას  შეემცირებინა.</a:t>
            </a:r>
            <a:endParaRPr lang="ka-GE" dirty="0">
              <a:solidFill>
                <a:schemeClr val="tx1"/>
              </a:solidFill>
              <a:latin typeface="Sylfaen"/>
              <a:cs typeface="Sylfaen"/>
            </a:endParaRPr>
          </a:p>
        </p:txBody>
      </p:sp>
    </p:spTree>
    <p:extLst>
      <p:ext uri="{BB962C8B-B14F-4D97-AF65-F5344CB8AC3E}">
        <p14:creationId xmlns:p14="http://schemas.microsoft.com/office/powerpoint/2010/main" val="21724998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subTitle" idx="1"/>
          </p:nvPr>
        </p:nvSpPr>
        <p:spPr>
          <a:xfrm>
            <a:off x="1161143" y="2000668"/>
            <a:ext cx="6952344" cy="2346709"/>
          </a:xfrm>
        </p:spPr>
        <p:txBody>
          <a:bodyPr>
            <a:normAutofit fontScale="92500"/>
          </a:bodyPr>
          <a:lstStyle/>
          <a:p>
            <a:pPr algn="just"/>
            <a:endParaRPr lang="ka-GE" sz="2400" b="1" dirty="0" smtClean="0">
              <a:solidFill>
                <a:schemeClr val="tx1"/>
              </a:solidFill>
              <a:latin typeface="Sylfaen"/>
              <a:cs typeface="Sylfaen"/>
            </a:endParaRPr>
          </a:p>
          <a:p>
            <a:r>
              <a:rPr lang="ka-GE" sz="3200" dirty="0">
                <a:latin typeface="Sylfaen"/>
                <a:cs typeface="Sylfaen"/>
              </a:rPr>
              <a:t>ჯანმრთელობის დაცვის 2020 წლის სახელმწიფო პროგრამის ფარგლებში მედიკამენტების შესყიდვა</a:t>
            </a:r>
            <a:endParaRPr lang="ka-GE" sz="3200" dirty="0" smtClean="0">
              <a:solidFill>
                <a:schemeClr val="tx1"/>
              </a:solidFill>
              <a:latin typeface="Sylfaen"/>
              <a:cs typeface="Sylfaen"/>
            </a:endParaRPr>
          </a:p>
        </p:txBody>
      </p:sp>
    </p:spTree>
    <p:extLst>
      <p:ext uri="{BB962C8B-B14F-4D97-AF65-F5344CB8AC3E}">
        <p14:creationId xmlns:p14="http://schemas.microsoft.com/office/powerpoint/2010/main" val="41291643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2"/>
          <p:cNvSpPr txBox="1">
            <a:spLocks/>
          </p:cNvSpPr>
          <p:nvPr/>
        </p:nvSpPr>
        <p:spPr>
          <a:xfrm>
            <a:off x="800099" y="1433148"/>
            <a:ext cx="8044962" cy="513470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84048" indent="-384048" algn="l" defTabSz="685800" rtl="0" eaLnBrk="1" latinLnBrk="0" hangingPunct="1">
              <a:lnSpc>
                <a:spcPct val="94000"/>
              </a:lnSpc>
              <a:spcBef>
                <a:spcPts val="1000"/>
              </a:spcBef>
              <a:spcAft>
                <a:spcPts val="200"/>
              </a:spcAft>
              <a:buFont typeface="Franklin Gothic Book" panose="020B0503020102020204" pitchFamily="34" charset="0"/>
              <a:buChar char="■"/>
              <a:defRPr sz="20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914400" indent="-384048" algn="l" defTabSz="6858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–"/>
              <a:defRPr sz="20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1371600" indent="-384048" algn="l" defTabSz="6858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■"/>
              <a:defRPr sz="18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828800" indent="-384048" algn="l" defTabSz="6858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–"/>
              <a:defRPr sz="18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2286000" indent="-384048" algn="l" defTabSz="6858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■"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743200" indent="-384048" algn="l" defTabSz="6858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–"/>
              <a:defRPr sz="16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3200400" indent="-384048" algn="l" defTabSz="6858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■"/>
              <a:defRPr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3657600" indent="-384048" algn="l" defTabSz="6858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–"/>
              <a:defRPr sz="14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4114800" indent="-384048" algn="l" defTabSz="6858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■"/>
              <a:defRPr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lnSpc>
                <a:spcPct val="120000"/>
              </a:lnSpc>
              <a:buNone/>
            </a:pPr>
            <a:r>
              <a:rPr lang="ka-GE" sz="1400" b="1" dirty="0">
                <a:solidFill>
                  <a:schemeClr val="tx1"/>
                </a:solidFill>
                <a:latin typeface="Sylfaen"/>
                <a:cs typeface="Sylfaen"/>
              </a:rPr>
              <a:t>ვალუტის კურსის მკვეთრი ცვლილებითა და მოწოდების ვადის </a:t>
            </a:r>
            <a:r>
              <a:rPr lang="ka-GE" sz="1400" b="1" dirty="0" smtClean="0">
                <a:solidFill>
                  <a:schemeClr val="tx1"/>
                </a:solidFill>
                <a:latin typeface="Sylfaen"/>
                <a:cs typeface="Sylfaen"/>
              </a:rPr>
              <a:t>ვერდაკმაყოფილებით </a:t>
            </a:r>
            <a:r>
              <a:rPr lang="ka-GE" sz="1400" b="1" dirty="0">
                <a:solidFill>
                  <a:schemeClr val="tx1"/>
                </a:solidFill>
                <a:latin typeface="Sylfaen"/>
                <a:cs typeface="Sylfaen"/>
              </a:rPr>
              <a:t>გამოწვეული არშემდგარი ტენდერები:</a:t>
            </a:r>
          </a:p>
          <a:p>
            <a:pPr algn="just">
              <a:lnSpc>
                <a:spcPct val="120000"/>
              </a:lnSpc>
            </a:pPr>
            <a:r>
              <a:rPr lang="ka-GE" sz="1400" dirty="0">
                <a:solidFill>
                  <a:schemeClr val="tx1"/>
                </a:solidFill>
                <a:latin typeface="Sylfaen"/>
                <a:cs typeface="Sylfaen"/>
              </a:rPr>
              <a:t>ანტიჰემოფილური </a:t>
            </a:r>
            <a:r>
              <a:rPr lang="en-US" sz="1400" dirty="0">
                <a:solidFill>
                  <a:schemeClr val="tx1"/>
                </a:solidFill>
                <a:latin typeface="Sylfaen"/>
                <a:cs typeface="Sylfaen"/>
              </a:rPr>
              <a:t>XIII </a:t>
            </a:r>
            <a:r>
              <a:rPr lang="ka-GE" sz="1400" dirty="0">
                <a:solidFill>
                  <a:schemeClr val="tx1"/>
                </a:solidFill>
                <a:latin typeface="Sylfaen"/>
                <a:cs typeface="Sylfaen"/>
              </a:rPr>
              <a:t>ფაქტორ-კონცენტრატი </a:t>
            </a:r>
            <a:endParaRPr lang="ka-GE" sz="1400" dirty="0" smtClean="0">
              <a:solidFill>
                <a:schemeClr val="tx1"/>
              </a:solidFill>
              <a:latin typeface="Sylfaen"/>
              <a:cs typeface="Sylfaen"/>
            </a:endParaRPr>
          </a:p>
          <a:p>
            <a:pPr marL="0" indent="0" algn="just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ka-GE" sz="1400" dirty="0" smtClean="0">
                <a:solidFill>
                  <a:schemeClr val="tx1"/>
                </a:solidFill>
                <a:latin typeface="Sylfaen"/>
                <a:cs typeface="Sylfaen"/>
              </a:rPr>
              <a:t>1. </a:t>
            </a:r>
            <a:r>
              <a:rPr lang="en-US" sz="1400" dirty="0" smtClean="0">
                <a:solidFill>
                  <a:schemeClr val="tx1"/>
                </a:solidFill>
                <a:latin typeface="Sylfaen"/>
                <a:cs typeface="Sylfaen"/>
              </a:rPr>
              <a:t>NAT200006901</a:t>
            </a:r>
            <a:r>
              <a:rPr lang="en-US" sz="1400" dirty="0">
                <a:solidFill>
                  <a:schemeClr val="tx1"/>
                </a:solidFill>
                <a:latin typeface="Sylfaen"/>
                <a:cs typeface="Sylfaen"/>
              </a:rPr>
              <a:t>; </a:t>
            </a:r>
            <a:r>
              <a:rPr lang="en-US" sz="1400" dirty="0" smtClean="0">
                <a:solidFill>
                  <a:schemeClr val="tx1"/>
                </a:solidFill>
                <a:latin typeface="Sylfaen"/>
                <a:cs typeface="Sylfaen"/>
              </a:rPr>
              <a:t>10.04.2020;</a:t>
            </a:r>
            <a:r>
              <a:rPr lang="ka-GE" sz="1400" dirty="0" smtClean="0">
                <a:solidFill>
                  <a:schemeClr val="tx1"/>
                </a:solidFill>
                <a:latin typeface="Sylfaen"/>
                <a:cs typeface="Sylfaen"/>
              </a:rPr>
              <a:t> (ტენდერის </a:t>
            </a:r>
            <a:r>
              <a:rPr lang="ka-GE" sz="1400" dirty="0">
                <a:solidFill>
                  <a:schemeClr val="tx1"/>
                </a:solidFill>
                <a:latin typeface="Sylfaen"/>
                <a:cs typeface="Sylfaen"/>
              </a:rPr>
              <a:t>სავარაუდო ღირებულება - 135`315.00 </a:t>
            </a:r>
            <a:r>
              <a:rPr lang="en-US" sz="1400" dirty="0">
                <a:solidFill>
                  <a:schemeClr val="tx1"/>
                </a:solidFill>
                <a:latin typeface="Sylfaen"/>
                <a:cs typeface="Sylfaen"/>
              </a:rPr>
              <a:t>GEL) </a:t>
            </a:r>
            <a:r>
              <a:rPr lang="ka-GE" sz="1400" dirty="0" smtClean="0">
                <a:solidFill>
                  <a:schemeClr val="tx1"/>
                </a:solidFill>
                <a:latin typeface="Sylfaen"/>
                <a:cs typeface="Sylfaen"/>
              </a:rPr>
              <a:t>ტენდერი </a:t>
            </a:r>
            <a:r>
              <a:rPr lang="ka-GE" sz="1400" dirty="0">
                <a:solidFill>
                  <a:schemeClr val="tx1"/>
                </a:solidFill>
                <a:latin typeface="Sylfaen"/>
                <a:cs typeface="Sylfaen"/>
              </a:rPr>
              <a:t>არ შედგა, პრეტენდენტების მიერ მოთხოვნილ ვადაში საქონლის შემოტანის ვერდაკმაყოფილების გამო; </a:t>
            </a:r>
            <a:endParaRPr lang="ka-GE" sz="1400" dirty="0" smtClean="0">
              <a:solidFill>
                <a:schemeClr val="tx1"/>
              </a:solidFill>
              <a:latin typeface="Sylfaen"/>
              <a:cs typeface="Sylfaen"/>
            </a:endParaRPr>
          </a:p>
          <a:p>
            <a:pPr marL="0" indent="0" algn="just">
              <a:lnSpc>
                <a:spcPct val="120000"/>
              </a:lnSpc>
              <a:buNone/>
            </a:pPr>
            <a:r>
              <a:rPr lang="ka-GE" sz="1400" dirty="0" smtClean="0">
                <a:solidFill>
                  <a:schemeClr val="tx1"/>
                </a:solidFill>
                <a:latin typeface="Sylfaen"/>
                <a:cs typeface="Sylfaen"/>
              </a:rPr>
              <a:t>2. </a:t>
            </a:r>
            <a:r>
              <a:rPr lang="en-US" sz="1400" dirty="0" smtClean="0">
                <a:solidFill>
                  <a:schemeClr val="tx1"/>
                </a:solidFill>
                <a:latin typeface="Sylfaen"/>
                <a:cs typeface="Sylfaen"/>
              </a:rPr>
              <a:t>NAT200005800</a:t>
            </a:r>
            <a:r>
              <a:rPr lang="en-US" sz="1400" dirty="0">
                <a:solidFill>
                  <a:schemeClr val="tx1"/>
                </a:solidFill>
                <a:latin typeface="Sylfaen"/>
                <a:cs typeface="Sylfaen"/>
              </a:rPr>
              <a:t>; </a:t>
            </a:r>
            <a:r>
              <a:rPr lang="ka-GE" sz="1400" dirty="0" smtClean="0">
                <a:solidFill>
                  <a:schemeClr val="tx1"/>
                </a:solidFill>
                <a:latin typeface="Sylfaen"/>
                <a:cs typeface="Sylfaen"/>
              </a:rPr>
              <a:t>ტენდერის </a:t>
            </a:r>
            <a:r>
              <a:rPr lang="ka-GE" sz="1400" dirty="0">
                <a:solidFill>
                  <a:schemeClr val="tx1"/>
                </a:solidFill>
                <a:latin typeface="Sylfaen"/>
                <a:cs typeface="Sylfaen"/>
              </a:rPr>
              <a:t>სავარაუდო ღირებულება 121`138.00 </a:t>
            </a:r>
            <a:r>
              <a:rPr lang="en-US" sz="1400" dirty="0" smtClean="0">
                <a:solidFill>
                  <a:schemeClr val="tx1"/>
                </a:solidFill>
                <a:latin typeface="Sylfaen"/>
                <a:cs typeface="Sylfaen"/>
              </a:rPr>
              <a:t>GEL;</a:t>
            </a:r>
            <a:r>
              <a:rPr lang="ka-GE" sz="1400" dirty="0" smtClean="0">
                <a:solidFill>
                  <a:schemeClr val="tx1"/>
                </a:solidFill>
                <a:latin typeface="Sylfaen"/>
                <a:cs typeface="Sylfaen"/>
              </a:rPr>
              <a:t> გამოცხადების </a:t>
            </a:r>
            <a:r>
              <a:rPr lang="ka-GE" sz="1400" dirty="0">
                <a:solidFill>
                  <a:schemeClr val="tx1"/>
                </a:solidFill>
                <a:latin typeface="Sylfaen"/>
                <a:cs typeface="Sylfaen"/>
              </a:rPr>
              <a:t>დღის კურსი  11.03.2020- 1</a:t>
            </a:r>
            <a:r>
              <a:rPr lang="en-US" sz="1400" dirty="0">
                <a:solidFill>
                  <a:schemeClr val="tx1"/>
                </a:solidFill>
                <a:latin typeface="Sylfaen"/>
                <a:cs typeface="Sylfaen"/>
              </a:rPr>
              <a:t>USD=2.8463 GEL; 1EVRO=3.2274GEL  </a:t>
            </a:r>
            <a:r>
              <a:rPr lang="ka-GE" sz="1400" dirty="0">
                <a:solidFill>
                  <a:schemeClr val="tx1"/>
                </a:solidFill>
                <a:latin typeface="Sylfaen"/>
                <a:cs typeface="Sylfaen"/>
              </a:rPr>
              <a:t>და დასრულების დღის კურსი 2020 23.03 - 1</a:t>
            </a:r>
            <a:r>
              <a:rPr lang="en-US" sz="1400" dirty="0">
                <a:solidFill>
                  <a:schemeClr val="tx1"/>
                </a:solidFill>
                <a:latin typeface="Sylfaen"/>
                <a:cs typeface="Sylfaen"/>
              </a:rPr>
              <a:t>USD=3.1880 GEL; 1EVRO=3.4230GEL </a:t>
            </a:r>
            <a:r>
              <a:rPr lang="ka-GE" sz="1400" dirty="0">
                <a:solidFill>
                  <a:schemeClr val="tx1"/>
                </a:solidFill>
                <a:latin typeface="Sylfaen"/>
                <a:cs typeface="Sylfaen"/>
              </a:rPr>
              <a:t>არ შედგა  ვალუტის კურსის ზრდის </a:t>
            </a:r>
            <a:r>
              <a:rPr lang="ka-GE" sz="1400" dirty="0" smtClean="0">
                <a:solidFill>
                  <a:schemeClr val="tx1"/>
                </a:solidFill>
                <a:latin typeface="Sylfaen"/>
                <a:cs typeface="Sylfaen"/>
              </a:rPr>
              <a:t>გამო;</a:t>
            </a:r>
          </a:p>
          <a:p>
            <a:pPr marL="0" indent="0" algn="just">
              <a:lnSpc>
                <a:spcPct val="120000"/>
              </a:lnSpc>
              <a:buNone/>
            </a:pPr>
            <a:r>
              <a:rPr lang="ka-GE" sz="1400" dirty="0" smtClean="0">
                <a:solidFill>
                  <a:schemeClr val="tx1"/>
                </a:solidFill>
                <a:latin typeface="Sylfaen"/>
                <a:cs typeface="Sylfaen"/>
              </a:rPr>
              <a:t>3</a:t>
            </a:r>
            <a:r>
              <a:rPr lang="ka-GE" sz="1400" dirty="0">
                <a:solidFill>
                  <a:schemeClr val="tx1"/>
                </a:solidFill>
                <a:latin typeface="Sylfaen"/>
                <a:cs typeface="Sylfaen"/>
              </a:rPr>
              <a:t>. </a:t>
            </a:r>
            <a:r>
              <a:rPr lang="en-US" sz="1400" dirty="0">
                <a:solidFill>
                  <a:schemeClr val="tx1"/>
                </a:solidFill>
                <a:latin typeface="Sylfaen"/>
                <a:cs typeface="Sylfaen"/>
              </a:rPr>
              <a:t>NAT200004881; </a:t>
            </a:r>
            <a:r>
              <a:rPr lang="ka-GE" sz="1400" dirty="0">
                <a:solidFill>
                  <a:schemeClr val="tx1"/>
                </a:solidFill>
                <a:latin typeface="Sylfaen"/>
                <a:cs typeface="Sylfaen"/>
              </a:rPr>
              <a:t>ტენდერის სავარაუდო ღირებულება -119`346.00 </a:t>
            </a:r>
            <a:r>
              <a:rPr lang="en-US" sz="1400" dirty="0">
                <a:solidFill>
                  <a:schemeClr val="tx1"/>
                </a:solidFill>
                <a:latin typeface="Sylfaen"/>
                <a:cs typeface="Sylfaen"/>
              </a:rPr>
              <a:t>GEL, </a:t>
            </a:r>
            <a:r>
              <a:rPr lang="ka-GE" sz="1400" dirty="0">
                <a:solidFill>
                  <a:schemeClr val="tx1"/>
                </a:solidFill>
                <a:latin typeface="Sylfaen"/>
                <a:cs typeface="Sylfaen"/>
              </a:rPr>
              <a:t>ტენდერი არ შედგა, პრეტენდენტების მიერ მოთხოვნილ ვადაში საქონლის შემოტანის ვერდაკმაყოფილების გამო;</a:t>
            </a:r>
          </a:p>
          <a:p>
            <a:pPr algn="just">
              <a:lnSpc>
                <a:spcPct val="120000"/>
              </a:lnSpc>
            </a:pPr>
            <a:r>
              <a:rPr lang="ka-GE" sz="1400" dirty="0" smtClean="0">
                <a:solidFill>
                  <a:schemeClr val="tx1"/>
                </a:solidFill>
                <a:latin typeface="Sylfaen"/>
                <a:cs typeface="Sylfaen"/>
              </a:rPr>
              <a:t>ჰეპარინი </a:t>
            </a:r>
          </a:p>
          <a:p>
            <a:pPr marL="0" indent="0" algn="just">
              <a:lnSpc>
                <a:spcPct val="120000"/>
              </a:lnSpc>
              <a:buNone/>
            </a:pPr>
            <a:r>
              <a:rPr lang="ka-GE" sz="1400" dirty="0" smtClean="0">
                <a:solidFill>
                  <a:schemeClr val="tx1"/>
                </a:solidFill>
                <a:latin typeface="Sylfaen"/>
                <a:cs typeface="Sylfaen"/>
              </a:rPr>
              <a:t>1. </a:t>
            </a:r>
            <a:r>
              <a:rPr lang="en-US" sz="1400" dirty="0" smtClean="0">
                <a:solidFill>
                  <a:schemeClr val="tx1"/>
                </a:solidFill>
                <a:latin typeface="Sylfaen"/>
                <a:cs typeface="Sylfaen"/>
              </a:rPr>
              <a:t>NAT200003494</a:t>
            </a:r>
            <a:r>
              <a:rPr lang="en-US" sz="1400" dirty="0">
                <a:solidFill>
                  <a:schemeClr val="tx1"/>
                </a:solidFill>
                <a:latin typeface="Sylfaen"/>
                <a:cs typeface="Sylfaen"/>
              </a:rPr>
              <a:t>; </a:t>
            </a:r>
            <a:r>
              <a:rPr lang="ka-GE" sz="1400" dirty="0">
                <a:solidFill>
                  <a:schemeClr val="tx1"/>
                </a:solidFill>
                <a:latin typeface="Sylfaen"/>
                <a:cs typeface="Sylfaen"/>
              </a:rPr>
              <a:t>ტენდერის სავარაუდო ღირებულება- 487`850.00 </a:t>
            </a:r>
            <a:r>
              <a:rPr lang="en-US" sz="1400" dirty="0">
                <a:solidFill>
                  <a:schemeClr val="tx1"/>
                </a:solidFill>
                <a:latin typeface="Sylfaen"/>
                <a:cs typeface="Sylfaen"/>
              </a:rPr>
              <a:t>GEL; </a:t>
            </a:r>
            <a:r>
              <a:rPr lang="ka-GE" sz="1400" dirty="0">
                <a:solidFill>
                  <a:schemeClr val="tx1"/>
                </a:solidFill>
                <a:latin typeface="Sylfaen"/>
                <a:cs typeface="Sylfaen"/>
              </a:rPr>
              <a:t>გამოცხადების დღის კურსი 2020 11.02 - 1</a:t>
            </a:r>
            <a:r>
              <a:rPr lang="en-US" sz="1400" dirty="0">
                <a:solidFill>
                  <a:schemeClr val="tx1"/>
                </a:solidFill>
                <a:latin typeface="Sylfaen"/>
                <a:cs typeface="Sylfaen"/>
              </a:rPr>
              <a:t>USD=2,8671GEL; 1EVRO=3.1395GEL </a:t>
            </a:r>
            <a:r>
              <a:rPr lang="ka-GE" sz="1400" dirty="0">
                <a:solidFill>
                  <a:schemeClr val="tx1"/>
                </a:solidFill>
                <a:latin typeface="Sylfaen"/>
                <a:cs typeface="Sylfaen"/>
              </a:rPr>
              <a:t>და დასრულების დღის კურსი 2020.16.03 - 1</a:t>
            </a:r>
            <a:r>
              <a:rPr lang="en-US" sz="1400" dirty="0">
                <a:solidFill>
                  <a:schemeClr val="tx1"/>
                </a:solidFill>
                <a:latin typeface="Sylfaen"/>
                <a:cs typeface="Sylfaen"/>
              </a:rPr>
              <a:t>USD=2.9942GEL; 1EVRO=3.3421GEL </a:t>
            </a:r>
            <a:r>
              <a:rPr lang="ka-GE" sz="1400" dirty="0">
                <a:solidFill>
                  <a:schemeClr val="tx1"/>
                </a:solidFill>
                <a:latin typeface="Sylfaen"/>
                <a:cs typeface="Sylfaen"/>
              </a:rPr>
              <a:t>არ შედგა ვალუტის კურსის ზრდის გამო.</a:t>
            </a:r>
            <a:endParaRPr lang="ka-GE" sz="1400" dirty="0" smtClean="0">
              <a:solidFill>
                <a:schemeClr val="tx1"/>
              </a:solidFill>
              <a:latin typeface="Sylfaen"/>
              <a:cs typeface="Sylfaen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800099" y="267314"/>
            <a:ext cx="8431823" cy="1084996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685800" rtl="0" eaLnBrk="1" latinLnBrk="0" hangingPunct="1">
              <a:lnSpc>
                <a:spcPct val="89000"/>
              </a:lnSpc>
              <a:spcBef>
                <a:spcPct val="0"/>
              </a:spcBef>
              <a:buNone/>
              <a:defRPr sz="4400" kern="1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ka-GE" sz="2000" b="1" dirty="0" smtClean="0">
                <a:latin typeface="Sylfaen"/>
                <a:cs typeface="Sylfaen"/>
              </a:rPr>
              <a:t>მსოფლიოში </a:t>
            </a:r>
            <a:r>
              <a:rPr lang="ka-GE" sz="2000" b="1" dirty="0">
                <a:latin typeface="Sylfaen"/>
                <a:cs typeface="Sylfaen"/>
              </a:rPr>
              <a:t>შექმნილი  სიტუაციიდან (</a:t>
            </a:r>
            <a:r>
              <a:rPr lang="en-US" sz="2000" b="1" dirty="0">
                <a:latin typeface="Sylfaen"/>
                <a:cs typeface="Sylfaen"/>
              </a:rPr>
              <a:t>COVID - 19)  </a:t>
            </a:r>
            <a:r>
              <a:rPr lang="ka-GE" sz="2000" b="1" dirty="0">
                <a:latin typeface="Sylfaen"/>
                <a:cs typeface="Sylfaen"/>
              </a:rPr>
              <a:t>გამომდინარე სააგენტოს მიერ მედიკამენტების შესყიდვისას წარმოქმნილი </a:t>
            </a:r>
            <a:r>
              <a:rPr lang="ka-GE" sz="2000" b="1" dirty="0" smtClean="0">
                <a:latin typeface="Sylfaen"/>
                <a:cs typeface="Sylfaen"/>
              </a:rPr>
              <a:t>პრობლემები</a:t>
            </a:r>
            <a:endParaRPr lang="en-US" sz="2000" b="1" dirty="0">
              <a:latin typeface="Sylfaen"/>
              <a:cs typeface="Sylfaen"/>
            </a:endParaRPr>
          </a:p>
        </p:txBody>
      </p:sp>
    </p:spTree>
    <p:extLst>
      <p:ext uri="{BB962C8B-B14F-4D97-AF65-F5344CB8AC3E}">
        <p14:creationId xmlns:p14="http://schemas.microsoft.com/office/powerpoint/2010/main" val="32689492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2"/>
          <p:cNvSpPr txBox="1">
            <a:spLocks/>
          </p:cNvSpPr>
          <p:nvPr/>
        </p:nvSpPr>
        <p:spPr>
          <a:xfrm>
            <a:off x="800099" y="1995856"/>
            <a:ext cx="8044962" cy="204860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84048" indent="-384048" algn="l" defTabSz="685800" rtl="0" eaLnBrk="1" latinLnBrk="0" hangingPunct="1">
              <a:lnSpc>
                <a:spcPct val="94000"/>
              </a:lnSpc>
              <a:spcBef>
                <a:spcPts val="1000"/>
              </a:spcBef>
              <a:spcAft>
                <a:spcPts val="200"/>
              </a:spcAft>
              <a:buFont typeface="Franklin Gothic Book" panose="020B0503020102020204" pitchFamily="34" charset="0"/>
              <a:buChar char="■"/>
              <a:defRPr sz="20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914400" indent="-384048" algn="l" defTabSz="6858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–"/>
              <a:defRPr sz="20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1371600" indent="-384048" algn="l" defTabSz="6858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■"/>
              <a:defRPr sz="18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828800" indent="-384048" algn="l" defTabSz="6858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–"/>
              <a:defRPr sz="18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2286000" indent="-384048" algn="l" defTabSz="6858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■"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743200" indent="-384048" algn="l" defTabSz="6858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–"/>
              <a:defRPr sz="16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3200400" indent="-384048" algn="l" defTabSz="6858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■"/>
              <a:defRPr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3657600" indent="-384048" algn="l" defTabSz="6858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–"/>
              <a:defRPr sz="14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4114800" indent="-384048" algn="l" defTabSz="6858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■"/>
              <a:defRPr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lnSpc>
                <a:spcPct val="120000"/>
              </a:lnSpc>
              <a:buNone/>
            </a:pPr>
            <a:r>
              <a:rPr lang="ka-GE" sz="1400" b="1" dirty="0">
                <a:solidFill>
                  <a:schemeClr val="tx1"/>
                </a:solidFill>
                <a:latin typeface="Sylfaen"/>
                <a:cs typeface="Sylfaen"/>
              </a:rPr>
              <a:t>ტვირთების გადაზიდვასთან დაკავშირებული რისკების გათვალისწინებით, უარყოფითი შედეგით დასრულებული ტენდერები: </a:t>
            </a:r>
            <a:endParaRPr lang="ka-GE" sz="1400" b="1" dirty="0" smtClean="0">
              <a:solidFill>
                <a:schemeClr val="tx1"/>
              </a:solidFill>
              <a:latin typeface="Sylfaen"/>
              <a:cs typeface="Sylfaen"/>
            </a:endParaRPr>
          </a:p>
          <a:p>
            <a:pPr algn="just">
              <a:lnSpc>
                <a:spcPct val="120000"/>
              </a:lnSpc>
              <a:buFont typeface="Wingdings" panose="05000000000000000000" pitchFamily="2" charset="2"/>
              <a:buChar char="§"/>
            </a:pPr>
            <a:r>
              <a:rPr lang="ka-GE" sz="1400" dirty="0" smtClean="0">
                <a:solidFill>
                  <a:schemeClr val="tx1"/>
                </a:solidFill>
                <a:latin typeface="Sylfaen"/>
                <a:cs typeface="Sylfaen"/>
              </a:rPr>
              <a:t>სომატოტროპინი </a:t>
            </a:r>
            <a:r>
              <a:rPr lang="ka-GE" sz="1400" dirty="0">
                <a:solidFill>
                  <a:schemeClr val="tx1"/>
                </a:solidFill>
                <a:latin typeface="Sylfaen"/>
                <a:cs typeface="Sylfaen"/>
              </a:rPr>
              <a:t>(</a:t>
            </a:r>
            <a:r>
              <a:rPr lang="en-US" sz="1400" dirty="0">
                <a:solidFill>
                  <a:schemeClr val="tx1"/>
                </a:solidFill>
                <a:latin typeface="Sylfaen"/>
                <a:cs typeface="Sylfaen"/>
              </a:rPr>
              <a:t>SOMATROPIN) </a:t>
            </a:r>
            <a:r>
              <a:rPr lang="ka-GE" sz="1400" dirty="0" smtClean="0">
                <a:solidFill>
                  <a:schemeClr val="tx1"/>
                </a:solidFill>
                <a:latin typeface="Sylfaen"/>
                <a:cs typeface="Sylfaen"/>
              </a:rPr>
              <a:t>რეკომბინანტული </a:t>
            </a:r>
            <a:r>
              <a:rPr lang="ka-GE" sz="1400" dirty="0">
                <a:solidFill>
                  <a:schemeClr val="tx1"/>
                </a:solidFill>
                <a:latin typeface="Sylfaen"/>
                <a:cs typeface="Sylfaen"/>
              </a:rPr>
              <a:t>დნმ ტექნოლოგიის (</a:t>
            </a:r>
            <a:r>
              <a:rPr lang="en-US" sz="1400" dirty="0">
                <a:solidFill>
                  <a:schemeClr val="tx1"/>
                </a:solidFill>
                <a:latin typeface="Sylfaen"/>
                <a:cs typeface="Sylfaen"/>
              </a:rPr>
              <a:t>recombinant DNA technology) </a:t>
            </a:r>
            <a:r>
              <a:rPr lang="ka-GE" sz="1400" dirty="0">
                <a:solidFill>
                  <a:schemeClr val="tx1"/>
                </a:solidFill>
                <a:latin typeface="Sylfaen"/>
                <a:cs typeface="Sylfaen"/>
              </a:rPr>
              <a:t>გზით მიღებული ადამიანის სომატოტროპული ჰორმონი </a:t>
            </a:r>
            <a:endParaRPr lang="ka-GE" sz="1400" dirty="0" smtClean="0">
              <a:solidFill>
                <a:schemeClr val="tx1"/>
              </a:solidFill>
              <a:latin typeface="Sylfaen"/>
              <a:cs typeface="Sylfaen"/>
            </a:endParaRPr>
          </a:p>
          <a:p>
            <a:pPr marL="0" indent="0" algn="just">
              <a:lnSpc>
                <a:spcPct val="120000"/>
              </a:lnSpc>
              <a:buNone/>
            </a:pPr>
            <a:r>
              <a:rPr lang="ka-GE" sz="1400" dirty="0" smtClean="0">
                <a:solidFill>
                  <a:schemeClr val="tx1"/>
                </a:solidFill>
                <a:latin typeface="Sylfaen"/>
                <a:cs typeface="Sylfaen"/>
              </a:rPr>
              <a:t>1</a:t>
            </a:r>
            <a:r>
              <a:rPr lang="en-US" sz="1400" dirty="0" smtClean="0">
                <a:solidFill>
                  <a:schemeClr val="tx1"/>
                </a:solidFill>
                <a:latin typeface="Sylfaen"/>
                <a:cs typeface="Sylfaen"/>
              </a:rPr>
              <a:t>NAT200004526</a:t>
            </a:r>
            <a:r>
              <a:rPr lang="en-US" sz="1400" dirty="0">
                <a:solidFill>
                  <a:schemeClr val="tx1"/>
                </a:solidFill>
                <a:latin typeface="Sylfaen"/>
                <a:cs typeface="Sylfaen"/>
              </a:rPr>
              <a:t>; </a:t>
            </a:r>
            <a:r>
              <a:rPr lang="ka-GE" sz="1400" dirty="0">
                <a:solidFill>
                  <a:schemeClr val="tx1"/>
                </a:solidFill>
                <a:latin typeface="Sylfaen"/>
                <a:cs typeface="Sylfaen"/>
              </a:rPr>
              <a:t>ტენდერის სავარაუდო ღირებულება - 850`603.00 </a:t>
            </a:r>
            <a:r>
              <a:rPr lang="en-US" sz="1400" dirty="0" smtClean="0">
                <a:solidFill>
                  <a:schemeClr val="tx1"/>
                </a:solidFill>
                <a:latin typeface="Sylfaen"/>
                <a:cs typeface="Sylfaen"/>
              </a:rPr>
              <a:t>GEL</a:t>
            </a:r>
            <a:endParaRPr lang="ka-GE" sz="1400" dirty="0" smtClean="0">
              <a:solidFill>
                <a:schemeClr val="tx1"/>
              </a:solidFill>
              <a:latin typeface="Sylfaen"/>
              <a:cs typeface="Sylfaen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800099" y="715722"/>
            <a:ext cx="8431823" cy="1084996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685800" rtl="0" eaLnBrk="1" latinLnBrk="0" hangingPunct="1">
              <a:lnSpc>
                <a:spcPct val="89000"/>
              </a:lnSpc>
              <a:spcBef>
                <a:spcPct val="0"/>
              </a:spcBef>
              <a:buNone/>
              <a:defRPr sz="4400" kern="1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ka-GE" sz="2000" b="1" dirty="0" smtClean="0">
                <a:latin typeface="Sylfaen"/>
                <a:cs typeface="Sylfaen"/>
              </a:rPr>
              <a:t>მსოფლიოში </a:t>
            </a:r>
            <a:r>
              <a:rPr lang="ka-GE" sz="2000" b="1" dirty="0">
                <a:latin typeface="Sylfaen"/>
                <a:cs typeface="Sylfaen"/>
              </a:rPr>
              <a:t>შექმნილი  სიტუაციიდან (</a:t>
            </a:r>
            <a:r>
              <a:rPr lang="en-US" sz="2000" b="1" dirty="0">
                <a:latin typeface="Sylfaen"/>
                <a:cs typeface="Sylfaen"/>
              </a:rPr>
              <a:t>COVID - 19)  </a:t>
            </a:r>
            <a:r>
              <a:rPr lang="ka-GE" sz="2000" b="1" dirty="0">
                <a:latin typeface="Sylfaen"/>
                <a:cs typeface="Sylfaen"/>
              </a:rPr>
              <a:t>გამომდინარე სააგენტოს მიერ მედიკამენტების შესყიდვისას წარმოქმნილი </a:t>
            </a:r>
            <a:r>
              <a:rPr lang="ka-GE" sz="2000" b="1" dirty="0" smtClean="0">
                <a:latin typeface="Sylfaen"/>
                <a:cs typeface="Sylfaen"/>
              </a:rPr>
              <a:t>პრობლემები</a:t>
            </a:r>
            <a:endParaRPr lang="en-US" sz="2000" b="1" dirty="0">
              <a:latin typeface="Sylfaen"/>
              <a:cs typeface="Sylfaen"/>
            </a:endParaRPr>
          </a:p>
        </p:txBody>
      </p:sp>
    </p:spTree>
    <p:extLst>
      <p:ext uri="{BB962C8B-B14F-4D97-AF65-F5344CB8AC3E}">
        <p14:creationId xmlns:p14="http://schemas.microsoft.com/office/powerpoint/2010/main" val="45815225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2"/>
          <p:cNvSpPr txBox="1">
            <a:spLocks/>
          </p:cNvSpPr>
          <p:nvPr/>
        </p:nvSpPr>
        <p:spPr>
          <a:xfrm>
            <a:off x="641838" y="940778"/>
            <a:ext cx="8502161" cy="591722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84048" indent="-384048" algn="l" defTabSz="685800" rtl="0" eaLnBrk="1" latinLnBrk="0" hangingPunct="1">
              <a:lnSpc>
                <a:spcPct val="94000"/>
              </a:lnSpc>
              <a:spcBef>
                <a:spcPts val="1000"/>
              </a:spcBef>
              <a:spcAft>
                <a:spcPts val="200"/>
              </a:spcAft>
              <a:buFont typeface="Franklin Gothic Book" panose="020B0503020102020204" pitchFamily="34" charset="0"/>
              <a:buChar char="■"/>
              <a:defRPr sz="20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914400" indent="-384048" algn="l" defTabSz="6858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–"/>
              <a:defRPr sz="20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1371600" indent="-384048" algn="l" defTabSz="6858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■"/>
              <a:defRPr sz="18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828800" indent="-384048" algn="l" defTabSz="6858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–"/>
              <a:defRPr sz="18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2286000" indent="-384048" algn="l" defTabSz="6858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■"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743200" indent="-384048" algn="l" defTabSz="6858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–"/>
              <a:defRPr sz="16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3200400" indent="-384048" algn="l" defTabSz="6858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■"/>
              <a:defRPr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3657600" indent="-384048" algn="l" defTabSz="6858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–"/>
              <a:defRPr sz="14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4114800" indent="-384048" algn="l" defTabSz="6858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■"/>
              <a:defRPr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lnSpc>
                <a:spcPct val="120000"/>
              </a:lnSpc>
              <a:buNone/>
            </a:pPr>
            <a:r>
              <a:rPr lang="ka-GE" sz="1400" b="1" dirty="0">
                <a:solidFill>
                  <a:schemeClr val="tx1"/>
                </a:solidFill>
                <a:latin typeface="Sylfaen"/>
                <a:cs typeface="Sylfaen"/>
              </a:rPr>
              <a:t>მედიკამენტების მოწოდებასთან დაკავშირებული პრობლემები</a:t>
            </a:r>
            <a:r>
              <a:rPr lang="ka-GE" sz="1400" b="1" dirty="0" smtClean="0">
                <a:solidFill>
                  <a:schemeClr val="tx1"/>
                </a:solidFill>
                <a:latin typeface="Sylfaen"/>
                <a:cs typeface="Sylfaen"/>
              </a:rPr>
              <a:t>:</a:t>
            </a:r>
          </a:p>
          <a:p>
            <a:pPr marL="0" indent="0" algn="just">
              <a:lnSpc>
                <a:spcPct val="120000"/>
              </a:lnSpc>
              <a:spcBef>
                <a:spcPts val="600"/>
              </a:spcBef>
              <a:buNone/>
            </a:pPr>
            <a:r>
              <a:rPr lang="ka-GE" sz="1400" dirty="0" smtClean="0">
                <a:solidFill>
                  <a:schemeClr val="tx1"/>
                </a:solidFill>
                <a:latin typeface="Sylfaen"/>
                <a:cs typeface="Sylfaen"/>
              </a:rPr>
              <a:t>- </a:t>
            </a:r>
            <a:r>
              <a:rPr lang="ka-GE" sz="1400" dirty="0">
                <a:solidFill>
                  <a:schemeClr val="tx1"/>
                </a:solidFill>
                <a:latin typeface="Sylfaen"/>
                <a:cs typeface="Sylfaen"/>
              </a:rPr>
              <a:t>სახელმწიფო შესყიდვების ხელშეკრულების ფარგლებში, მიმდინარე წლის 29 აპრილს მოსაწოდებელი სამკურნალო საკვები დანამატი (14 წლამდე და 14 წლიდან ზემოთ)- (</a:t>
            </a:r>
            <a:r>
              <a:rPr lang="en-US" sz="1400" dirty="0">
                <a:solidFill>
                  <a:schemeClr val="tx1"/>
                </a:solidFill>
                <a:latin typeface="Sylfaen"/>
                <a:cs typeface="Sylfaen"/>
              </a:rPr>
              <a:t>NAT200004524) </a:t>
            </a:r>
            <a:r>
              <a:rPr lang="en-US" sz="1400" dirty="0" smtClean="0">
                <a:solidFill>
                  <a:schemeClr val="tx1"/>
                </a:solidFill>
                <a:latin typeface="Sylfaen"/>
                <a:cs typeface="Sylfaen"/>
              </a:rPr>
              <a:t>COVID</a:t>
            </a:r>
            <a:r>
              <a:rPr lang="ka-GE" sz="1400" dirty="0" smtClean="0">
                <a:solidFill>
                  <a:schemeClr val="tx1"/>
                </a:solidFill>
                <a:latin typeface="Sylfaen"/>
                <a:cs typeface="Sylfaen"/>
              </a:rPr>
              <a:t> </a:t>
            </a:r>
            <a:r>
              <a:rPr lang="en-US" sz="1400" dirty="0" smtClean="0">
                <a:solidFill>
                  <a:schemeClr val="tx1"/>
                </a:solidFill>
                <a:latin typeface="Sylfaen"/>
                <a:cs typeface="Sylfaen"/>
              </a:rPr>
              <a:t>19</a:t>
            </a:r>
            <a:r>
              <a:rPr lang="ka-GE" sz="1400" dirty="0" smtClean="0">
                <a:solidFill>
                  <a:schemeClr val="tx1"/>
                </a:solidFill>
                <a:latin typeface="Sylfaen"/>
                <a:cs typeface="Sylfaen"/>
              </a:rPr>
              <a:t>-ით </a:t>
            </a:r>
            <a:r>
              <a:rPr lang="ka-GE" sz="1400" dirty="0">
                <a:solidFill>
                  <a:schemeClr val="tx1"/>
                </a:solidFill>
                <a:latin typeface="Sylfaen"/>
                <a:cs typeface="Sylfaen"/>
              </a:rPr>
              <a:t>გამოწვეული სიტუაციიდან გამომდინარე კონტრაქტორი კომპანიის მიერ 13 მაისამდე ვერ იქნა მოწოდებული; </a:t>
            </a:r>
          </a:p>
          <a:p>
            <a:pPr marL="0" indent="0" algn="just">
              <a:lnSpc>
                <a:spcPct val="120000"/>
              </a:lnSpc>
              <a:spcBef>
                <a:spcPts val="600"/>
              </a:spcBef>
              <a:buNone/>
            </a:pPr>
            <a:r>
              <a:rPr lang="ka-GE" sz="1400" dirty="0" smtClean="0">
                <a:solidFill>
                  <a:schemeClr val="tx1"/>
                </a:solidFill>
                <a:latin typeface="Sylfaen"/>
                <a:cs typeface="Sylfaen"/>
              </a:rPr>
              <a:t>- სამკურნალო </a:t>
            </a:r>
            <a:r>
              <a:rPr lang="ka-GE" sz="1400" dirty="0">
                <a:solidFill>
                  <a:schemeClr val="tx1"/>
                </a:solidFill>
                <a:latin typeface="Sylfaen"/>
                <a:cs typeface="Sylfaen"/>
              </a:rPr>
              <a:t>საკვები დანამატი ( 0-დან 1 წლამდე და 1-დან 3 წლამდე) – (</a:t>
            </a:r>
            <a:r>
              <a:rPr lang="en-US" sz="1400" dirty="0">
                <a:solidFill>
                  <a:schemeClr val="tx1"/>
                </a:solidFill>
                <a:latin typeface="Sylfaen"/>
                <a:cs typeface="Sylfaen"/>
              </a:rPr>
              <a:t>NAT190024526</a:t>
            </a:r>
            <a:r>
              <a:rPr lang="en-US" sz="1400" dirty="0" smtClean="0">
                <a:solidFill>
                  <a:schemeClr val="tx1"/>
                </a:solidFill>
                <a:latin typeface="Sylfaen"/>
                <a:cs typeface="Sylfaen"/>
              </a:rPr>
              <a:t>);</a:t>
            </a:r>
            <a:endParaRPr lang="ka-GE" sz="1400" dirty="0">
              <a:solidFill>
                <a:schemeClr val="tx1"/>
              </a:solidFill>
              <a:latin typeface="Sylfaen"/>
              <a:cs typeface="Sylfaen"/>
            </a:endParaRPr>
          </a:p>
          <a:p>
            <a:pPr marL="0" indent="0" algn="just">
              <a:lnSpc>
                <a:spcPct val="120000"/>
              </a:lnSpc>
              <a:spcBef>
                <a:spcPts val="600"/>
              </a:spcBef>
              <a:buNone/>
            </a:pPr>
            <a:r>
              <a:rPr lang="ka-GE" sz="1400" dirty="0" smtClean="0">
                <a:solidFill>
                  <a:schemeClr val="tx1"/>
                </a:solidFill>
                <a:latin typeface="Sylfaen"/>
                <a:cs typeface="Sylfaen"/>
              </a:rPr>
              <a:t>კონტრაქტორს </a:t>
            </a:r>
            <a:r>
              <a:rPr lang="ka-GE" sz="1400" dirty="0">
                <a:solidFill>
                  <a:schemeClr val="tx1"/>
                </a:solidFill>
                <a:latin typeface="Sylfaen"/>
                <a:cs typeface="Sylfaen"/>
              </a:rPr>
              <a:t>წერილობითი შეტყობინების საფუძველზე, მოწოდება უნდა განეხორციელებინა, არაუგვიანეს მიმდინარე წლის 20 მარტისა, თუმცა შექმნილი სიტუაციიდან გამომდინარე მოწოდება განხორციელდა მაისის თვეში;</a:t>
            </a:r>
          </a:p>
          <a:p>
            <a:pPr marL="0" indent="0" algn="just">
              <a:lnSpc>
                <a:spcPct val="120000"/>
              </a:lnSpc>
              <a:spcBef>
                <a:spcPts val="600"/>
              </a:spcBef>
              <a:buNone/>
            </a:pPr>
            <a:r>
              <a:rPr lang="ka-GE" sz="1400" dirty="0" smtClean="0">
                <a:solidFill>
                  <a:schemeClr val="tx1"/>
                </a:solidFill>
                <a:latin typeface="Sylfaen"/>
                <a:cs typeface="Sylfaen"/>
              </a:rPr>
              <a:t>- რკინის </a:t>
            </a:r>
            <a:r>
              <a:rPr lang="ka-GE" sz="1400" dirty="0">
                <a:solidFill>
                  <a:schemeClr val="tx1"/>
                </a:solidFill>
                <a:latin typeface="Sylfaen"/>
                <a:cs typeface="Sylfaen"/>
              </a:rPr>
              <a:t>სუკროზა - (</a:t>
            </a:r>
            <a:r>
              <a:rPr lang="en-US" sz="1400" dirty="0">
                <a:solidFill>
                  <a:schemeClr val="tx1"/>
                </a:solidFill>
                <a:latin typeface="Sylfaen"/>
                <a:cs typeface="Sylfaen"/>
              </a:rPr>
              <a:t>NAT200003488) </a:t>
            </a:r>
            <a:endParaRPr lang="ka-GE" sz="1400" dirty="0">
              <a:solidFill>
                <a:schemeClr val="tx1"/>
              </a:solidFill>
              <a:latin typeface="Sylfaen"/>
              <a:cs typeface="Sylfaen"/>
            </a:endParaRPr>
          </a:p>
          <a:p>
            <a:pPr marL="0" indent="0" algn="just">
              <a:lnSpc>
                <a:spcPct val="120000"/>
              </a:lnSpc>
              <a:spcBef>
                <a:spcPts val="600"/>
              </a:spcBef>
              <a:buNone/>
            </a:pPr>
            <a:r>
              <a:rPr lang="ka-GE" sz="1400" dirty="0" smtClean="0">
                <a:solidFill>
                  <a:schemeClr val="tx1"/>
                </a:solidFill>
                <a:latin typeface="Sylfaen"/>
                <a:cs typeface="Sylfaen"/>
              </a:rPr>
              <a:t>ხელშეკრულება </a:t>
            </a:r>
            <a:r>
              <a:rPr lang="ka-GE" sz="1400" dirty="0">
                <a:solidFill>
                  <a:schemeClr val="tx1"/>
                </a:solidFill>
                <a:latin typeface="Sylfaen"/>
                <a:cs typeface="Sylfaen"/>
              </a:rPr>
              <a:t>გაფორმდა მიმდინარე წლის 30 მარტს, პირველ ეტაპზე მოწოდება უნდა განხორციელებულიყო მიმდინარე წლის 10 აპრილს, თუმცა შექმნილი სიტუაციიდან გამომდინარე მედიკამენტი არ არის მოწოდებული დღემდე;</a:t>
            </a:r>
          </a:p>
          <a:p>
            <a:pPr marL="0" indent="0" algn="just">
              <a:lnSpc>
                <a:spcPct val="120000"/>
              </a:lnSpc>
              <a:spcBef>
                <a:spcPts val="600"/>
              </a:spcBef>
              <a:buNone/>
            </a:pPr>
            <a:r>
              <a:rPr lang="ka-GE" sz="1400" dirty="0" smtClean="0">
                <a:solidFill>
                  <a:schemeClr val="tx1"/>
                </a:solidFill>
                <a:latin typeface="Sylfaen"/>
                <a:cs typeface="Sylfaen"/>
              </a:rPr>
              <a:t>- მეთადონის </a:t>
            </a:r>
            <a:r>
              <a:rPr lang="ka-GE" sz="1400" dirty="0">
                <a:solidFill>
                  <a:schemeClr val="tx1"/>
                </a:solidFill>
                <a:latin typeface="Sylfaen"/>
                <a:cs typeface="Sylfaen"/>
              </a:rPr>
              <a:t>ჰიდროქლორიდი  - (</a:t>
            </a:r>
            <a:r>
              <a:rPr lang="en-US" sz="1400" dirty="0">
                <a:solidFill>
                  <a:schemeClr val="tx1"/>
                </a:solidFill>
                <a:latin typeface="Sylfaen"/>
                <a:cs typeface="Sylfaen"/>
              </a:rPr>
              <a:t>NAT200001076) </a:t>
            </a:r>
            <a:endParaRPr lang="ka-GE" sz="1400" dirty="0" smtClean="0">
              <a:solidFill>
                <a:schemeClr val="tx1"/>
              </a:solidFill>
              <a:latin typeface="Sylfaen"/>
              <a:cs typeface="Sylfaen"/>
            </a:endParaRPr>
          </a:p>
          <a:p>
            <a:pPr marL="0" indent="0" algn="just">
              <a:lnSpc>
                <a:spcPct val="120000"/>
              </a:lnSpc>
              <a:spcBef>
                <a:spcPts val="600"/>
              </a:spcBef>
              <a:buNone/>
            </a:pPr>
            <a:r>
              <a:rPr lang="ka-GE" sz="1400" dirty="0" smtClean="0">
                <a:solidFill>
                  <a:schemeClr val="tx1"/>
                </a:solidFill>
                <a:latin typeface="Sylfaen"/>
                <a:cs typeface="Sylfaen"/>
              </a:rPr>
              <a:t>პირველ </a:t>
            </a:r>
            <a:r>
              <a:rPr lang="ka-GE" sz="1400" dirty="0">
                <a:solidFill>
                  <a:schemeClr val="tx1"/>
                </a:solidFill>
                <a:latin typeface="Sylfaen"/>
                <a:cs typeface="Sylfaen"/>
              </a:rPr>
              <a:t>ეტაპზე მოწოდება უნდა განხორციელებულიყო, არაუგვიანეს მიმდინარე წლის 20 მარტისა, თუმცა მოწოდება განხორციელდა ვადაგადაცილებით;</a:t>
            </a:r>
          </a:p>
          <a:p>
            <a:pPr marL="0" indent="0" algn="just">
              <a:lnSpc>
                <a:spcPct val="120000"/>
              </a:lnSpc>
              <a:spcBef>
                <a:spcPts val="600"/>
              </a:spcBef>
              <a:buNone/>
            </a:pPr>
            <a:r>
              <a:rPr lang="ka-GE" sz="1400" dirty="0" smtClean="0">
                <a:solidFill>
                  <a:schemeClr val="tx1"/>
                </a:solidFill>
                <a:latin typeface="Sylfaen"/>
                <a:cs typeface="Sylfaen"/>
              </a:rPr>
              <a:t>- „</a:t>
            </a:r>
            <a:r>
              <a:rPr lang="ka-GE" sz="1400" dirty="0">
                <a:solidFill>
                  <a:schemeClr val="tx1"/>
                </a:solidFill>
                <a:latin typeface="Sylfaen"/>
                <a:cs typeface="Sylfaen"/>
              </a:rPr>
              <a:t>ეტანერცეპტი</a:t>
            </a:r>
            <a:r>
              <a:rPr lang="ka-GE" sz="1400" dirty="0" smtClean="0">
                <a:solidFill>
                  <a:schemeClr val="tx1"/>
                </a:solidFill>
                <a:latin typeface="Sylfaen"/>
                <a:cs typeface="Sylfaen"/>
              </a:rPr>
              <a:t>“</a:t>
            </a:r>
          </a:p>
          <a:p>
            <a:pPr marL="0" indent="0" algn="just">
              <a:lnSpc>
                <a:spcPct val="120000"/>
              </a:lnSpc>
              <a:spcBef>
                <a:spcPts val="600"/>
              </a:spcBef>
              <a:buNone/>
            </a:pPr>
            <a:r>
              <a:rPr lang="ka-GE" sz="1400" dirty="0" smtClean="0">
                <a:solidFill>
                  <a:schemeClr val="tx1"/>
                </a:solidFill>
                <a:latin typeface="Sylfaen"/>
                <a:cs typeface="Sylfaen"/>
              </a:rPr>
              <a:t>(</a:t>
            </a:r>
            <a:r>
              <a:rPr lang="en-US" sz="1400" dirty="0">
                <a:solidFill>
                  <a:schemeClr val="tx1"/>
                </a:solidFill>
                <a:latin typeface="Sylfaen"/>
                <a:cs typeface="Sylfaen"/>
              </a:rPr>
              <a:t>NAT200003660) </a:t>
            </a:r>
            <a:r>
              <a:rPr lang="ka-GE" sz="1400" dirty="0">
                <a:solidFill>
                  <a:schemeClr val="tx1"/>
                </a:solidFill>
                <a:latin typeface="Sylfaen"/>
                <a:cs typeface="Sylfaen"/>
              </a:rPr>
              <a:t>პირველ ეტაპზე მოწოდება უწევდა არაუგვიანეს 2020 წლის 6 აპრილისა, თუმცა მოწოდება განხორციელდა ვადაგადაცილებით.</a:t>
            </a:r>
            <a:endParaRPr lang="ka-GE" sz="1400" dirty="0" smtClean="0">
              <a:solidFill>
                <a:schemeClr val="tx1"/>
              </a:solidFill>
              <a:latin typeface="Sylfaen"/>
              <a:cs typeface="Sylfaen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641839" y="75590"/>
            <a:ext cx="8590084" cy="1084996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685800" rtl="0" eaLnBrk="1" latinLnBrk="0" hangingPunct="1">
              <a:lnSpc>
                <a:spcPct val="89000"/>
              </a:lnSpc>
              <a:spcBef>
                <a:spcPct val="0"/>
              </a:spcBef>
              <a:buNone/>
              <a:defRPr sz="4400" kern="1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ka-GE" sz="2000" b="1" dirty="0" smtClean="0">
                <a:latin typeface="Sylfaen"/>
                <a:cs typeface="Sylfaen"/>
              </a:rPr>
              <a:t>მსოფლიოში </a:t>
            </a:r>
            <a:r>
              <a:rPr lang="ka-GE" sz="2000" b="1" dirty="0">
                <a:latin typeface="Sylfaen"/>
                <a:cs typeface="Sylfaen"/>
              </a:rPr>
              <a:t>შექმნილი  სიტუაციიდან (</a:t>
            </a:r>
            <a:r>
              <a:rPr lang="en-US" sz="2000" b="1" dirty="0">
                <a:latin typeface="Sylfaen"/>
                <a:cs typeface="Sylfaen"/>
              </a:rPr>
              <a:t>COVID - 19)  </a:t>
            </a:r>
            <a:r>
              <a:rPr lang="ka-GE" sz="2000" b="1" dirty="0">
                <a:latin typeface="Sylfaen"/>
                <a:cs typeface="Sylfaen"/>
              </a:rPr>
              <a:t>გამომდინარე სააგენტოს მიერ მედიკამენტების შესყიდვისას წარმოქმნილი </a:t>
            </a:r>
            <a:r>
              <a:rPr lang="ka-GE" sz="2000" b="1" dirty="0" smtClean="0">
                <a:latin typeface="Sylfaen"/>
                <a:cs typeface="Sylfaen"/>
              </a:rPr>
              <a:t>პრობლემები</a:t>
            </a:r>
            <a:endParaRPr lang="en-US" sz="2000" b="1" dirty="0">
              <a:latin typeface="Sylfaen"/>
              <a:cs typeface="Sylfaen"/>
            </a:endParaRPr>
          </a:p>
        </p:txBody>
      </p:sp>
    </p:spTree>
    <p:extLst>
      <p:ext uri="{BB962C8B-B14F-4D97-AF65-F5344CB8AC3E}">
        <p14:creationId xmlns:p14="http://schemas.microsoft.com/office/powerpoint/2010/main" val="34664857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subTitle" idx="1"/>
          </p:nvPr>
        </p:nvSpPr>
        <p:spPr>
          <a:xfrm>
            <a:off x="940777" y="2000668"/>
            <a:ext cx="7315200" cy="2346709"/>
          </a:xfrm>
        </p:spPr>
        <p:txBody>
          <a:bodyPr>
            <a:normAutofit fontScale="85000" lnSpcReduction="10000"/>
          </a:bodyPr>
          <a:lstStyle/>
          <a:p>
            <a:pPr algn="just"/>
            <a:endParaRPr lang="ka-GE" sz="2400" b="1" dirty="0" smtClean="0">
              <a:solidFill>
                <a:schemeClr val="tx1"/>
              </a:solidFill>
              <a:latin typeface="Sylfaen"/>
              <a:cs typeface="Sylfaen"/>
            </a:endParaRPr>
          </a:p>
          <a:p>
            <a:r>
              <a:rPr lang="ka-GE" sz="3200" dirty="0">
                <a:latin typeface="Sylfaen"/>
                <a:cs typeface="Sylfaen"/>
              </a:rPr>
              <a:t>სსიპ სოციალური მომსახურების სააგენტოს მიერ „ახალი კორონავირუსული დაავადების </a:t>
            </a:r>
            <a:r>
              <a:rPr lang="en-US" sz="3200" dirty="0">
                <a:latin typeface="Sylfaen"/>
                <a:cs typeface="Sylfaen"/>
              </a:rPr>
              <a:t>COVID 19 - </a:t>
            </a:r>
            <a:r>
              <a:rPr lang="ka-GE" sz="3200" dirty="0">
                <a:latin typeface="Sylfaen"/>
                <a:cs typeface="Sylfaen"/>
              </a:rPr>
              <a:t>ის მართვის ფარგლებში"  განხორციელებული ღონისძიებები</a:t>
            </a:r>
            <a:endParaRPr lang="ka-GE" sz="3200" dirty="0" smtClean="0">
              <a:solidFill>
                <a:schemeClr val="tx1"/>
              </a:solidFill>
              <a:latin typeface="Sylfaen"/>
              <a:cs typeface="Sylfaen"/>
            </a:endParaRPr>
          </a:p>
        </p:txBody>
      </p:sp>
    </p:spTree>
    <p:extLst>
      <p:ext uri="{BB962C8B-B14F-4D97-AF65-F5344CB8AC3E}">
        <p14:creationId xmlns:p14="http://schemas.microsoft.com/office/powerpoint/2010/main" val="1027108001"/>
      </p:ext>
    </p:extLst>
  </p:cSld>
  <p:clrMapOvr>
    <a:masterClrMapping/>
  </p:clrMapOvr>
</p:sld>
</file>

<file path=ppt/theme/theme1.xml><?xml version="1.0" encoding="utf-8"?>
<a:theme xmlns:a="http://schemas.openxmlformats.org/drawingml/2006/main" name="Crop">
  <a:themeElements>
    <a:clrScheme name="Blue II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Crop</Template>
  <TotalTime>266</TotalTime>
  <Words>1191</Words>
  <Application>Microsoft Office PowerPoint</Application>
  <PresentationFormat>On-screen Show (4:3)</PresentationFormat>
  <Paragraphs>71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1" baseType="lpstr">
      <vt:lpstr>Franklin Gothic Book</vt:lpstr>
      <vt:lpstr>Sylfaen</vt:lpstr>
      <vt:lpstr>Wingdings</vt:lpstr>
      <vt:lpstr>Crop</vt:lpstr>
      <vt:lpstr>PowerPoint Presentation</vt:lpstr>
      <vt:lpstr>PowerPoint Presentation</vt:lpstr>
      <vt:lpstr>რეორგანიზაციის ფარგლებში წარმოშობილი პრობლემები:</vt:lpstr>
      <vt:lpstr>რეორგანიზაციის ფარგლებში წარმოშობილი პრობლემები: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Mac</dc:creator>
  <cp:lastModifiedBy>nikoloz chanadiri</cp:lastModifiedBy>
  <cp:revision>36</cp:revision>
  <cp:lastPrinted>2020-05-13T16:16:25Z</cp:lastPrinted>
  <dcterms:created xsi:type="dcterms:W3CDTF">2020-05-08T15:25:48Z</dcterms:created>
  <dcterms:modified xsi:type="dcterms:W3CDTF">2020-05-13T16:50:07Z</dcterms:modified>
</cp:coreProperties>
</file>